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Playfair Display"/>
      <p:regular r:id="rId22"/>
      <p:bold r:id="rId23"/>
      <p:italic r:id="rId24"/>
      <p:boldItalic r:id="rId25"/>
    </p:embeddedFont>
    <p:embeddedFont>
      <p:font typeface="Permanent Marker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PlayfairDisplay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ermanentMarker-regular.fntdata"/><Relationship Id="rId25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youtube.com/v/CZH5AwLuJ2E" TargetMode="External"/><Relationship Id="rId4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battle-of-jutland.com/jutland-gains-losses.htm" TargetMode="External"/><Relationship Id="rId4" Type="http://schemas.openxmlformats.org/officeDocument/2006/relationships/hyperlink" Target="https://greatwarcentre.com/tag/battle-of-jutland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Relationship Id="rId4" Type="http://schemas.openxmlformats.org/officeDocument/2006/relationships/image" Target="../media/image04.png"/><Relationship Id="rId5" Type="http://schemas.openxmlformats.org/officeDocument/2006/relationships/image" Target="../media/image02.png"/><Relationship Id="rId6" Type="http://schemas.openxmlformats.org/officeDocument/2006/relationships/image" Target="../media/image06.png"/><Relationship Id="rId7" Type="http://schemas.openxmlformats.org/officeDocument/2006/relationships/image" Target="../media/image01.png"/><Relationship Id="rId8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n.wikipedia.org/wiki/North_Sea" TargetMode="External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Relationship Id="rId4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625500" y="1716150"/>
            <a:ext cx="7893000" cy="1711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latin typeface="Permanent Marker"/>
                <a:ea typeface="Permanent Marker"/>
                <a:cs typeface="Permanent Marker"/>
                <a:sym typeface="Permanent Marker"/>
              </a:rPr>
              <a:t>Battle of Jutland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Also Called Battle of the Skagerrak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Video!</a:t>
            </a:r>
          </a:p>
        </p:txBody>
      </p:sp>
      <p:sp>
        <p:nvSpPr>
          <p:cNvPr descr="10,000 men. 250 ships. 12 hours. Two sides. The Battle of Jutland – 100 years ago." id="147" name="Shape 147" title="The Battle of Jutland Explained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8" name="Shape 148"/>
          <p:cNvSpPr/>
          <p:nvPr/>
        </p:nvSpPr>
        <p:spPr>
          <a:xfrm>
            <a:off x="723300" y="1678775"/>
            <a:ext cx="1152000" cy="53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723300" y="2531862"/>
            <a:ext cx="1152000" cy="53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23300" y="3384950"/>
            <a:ext cx="1152000" cy="53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 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http://www.battle-of-jutland.com/jutland-gains-losses.htm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https://greatwarcentre.com/tag/battle-of-jutland/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http://www.history.com/topics/world-war-i/battle-of-jutland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534150"/>
            <a:ext cx="3935700" cy="57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>
                <a:latin typeface="Georgia"/>
                <a:ea typeface="Georgia"/>
                <a:cs typeface="Georgia"/>
                <a:sym typeface="Georgia"/>
              </a:rPr>
              <a:t>Location Of The Battle 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348550"/>
            <a:ext cx="3935700" cy="322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3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Coast of Denmark’s Jutland Peninsula.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525" y="675450"/>
            <a:ext cx="4584775" cy="38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563" y="814499"/>
            <a:ext cx="2996874" cy="175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3563" y="2571749"/>
            <a:ext cx="2996874" cy="175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00" y="814499"/>
            <a:ext cx="2996875" cy="175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00" y="2571749"/>
            <a:ext cx="2996874" cy="17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70425" y="814499"/>
            <a:ext cx="2996873" cy="17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70425" y="2563849"/>
            <a:ext cx="2996849" cy="17651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2005200" y="98050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87900" y="12827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Outline of the Battle Events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87900" y="974800"/>
            <a:ext cx="34935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battle started on May 31 to June 1 1916 in the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North Sea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near the coast of Denmark's Jutland Peninsula. 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May 31st the British spotted the German warships and began a gun battle lasted for 55 minutes until the rest of their fleet could join. Two British battlecruisers were destroyed, killing over 2000 sailors. 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two fleets continued to engage each other throughout the late evening and the early morning of June 1. 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Jellicoe the commander of the British fleet maneuvered 96 of the British ships into a V-shape surrounding 59 German ships. Hipper the German commander’s flagship, </a:t>
            </a:r>
            <a:r>
              <a:rPr i="1"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Lutzow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was disabled by 24 direct hits but was able to sink the British battle cruiser </a:t>
            </a:r>
            <a:r>
              <a:rPr i="1"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Invincible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before it sank</a:t>
            </a:r>
          </a:p>
        </p:txBody>
      </p:sp>
      <p:sp>
        <p:nvSpPr>
          <p:cNvPr id="88" name="Shape 88"/>
          <p:cNvSpPr txBox="1"/>
          <p:nvPr/>
        </p:nvSpPr>
        <p:spPr>
          <a:xfrm flipH="1">
            <a:off x="4027825" y="974800"/>
            <a:ext cx="33783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British fleet executed a previously planned withdrawal under cover of darkness at the German port of Wilhelmshaven ending the battle on the evening of June 1.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7825" y="2114575"/>
            <a:ext cx="3378298" cy="26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383725"/>
            <a:ext cx="8520600" cy="57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Significant Events</a:t>
            </a:r>
          </a:p>
        </p:txBody>
      </p:sp>
      <p:sp>
        <p:nvSpPr>
          <p:cNvPr id="95" name="Shape 95"/>
          <p:cNvSpPr/>
          <p:nvPr/>
        </p:nvSpPr>
        <p:spPr>
          <a:xfrm>
            <a:off x="6155075" y="1947425"/>
            <a:ext cx="2851200" cy="165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At 7:15 p.m Admiral John Jellicoe cut off the Germans from their base and exchanged fire forcing the German short  to retreat</a:t>
            </a:r>
          </a:p>
        </p:txBody>
      </p:sp>
      <p:sp>
        <p:nvSpPr>
          <p:cNvPr id="96" name="Shape 96"/>
          <p:cNvSpPr/>
          <p:nvPr/>
        </p:nvSpPr>
        <p:spPr>
          <a:xfrm>
            <a:off x="3146400" y="1947425"/>
            <a:ext cx="2851200" cy="165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At 4:48 p.m artillery fire was exchanged  at 15,00 yard between British and German Scout Ships</a:t>
            </a:r>
          </a:p>
        </p:txBody>
      </p:sp>
      <p:sp>
        <p:nvSpPr>
          <p:cNvPr id="97" name="Shape 97"/>
          <p:cNvSpPr/>
          <p:nvPr/>
        </p:nvSpPr>
        <p:spPr>
          <a:xfrm>
            <a:off x="137725" y="1947425"/>
            <a:ext cx="2851200" cy="165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Originally </a:t>
            </a:r>
            <a:r>
              <a:rPr lang="en"/>
              <a:t>19 U-boat submarines were to position themselves for a raid on the North Sea coastal city but because of bad weather they called off the raid and sent the fleet north to attack the allies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Reason For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success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441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104" name="Shape 104"/>
          <p:cNvSpPr/>
          <p:nvPr/>
        </p:nvSpPr>
        <p:spPr>
          <a:xfrm>
            <a:off x="311700" y="1443800"/>
            <a:ext cx="2531100" cy="2548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British were able to keep control of the North Sea</a:t>
            </a:r>
          </a:p>
        </p:txBody>
      </p:sp>
      <p:sp>
        <p:nvSpPr>
          <p:cNvPr id="105" name="Shape 105"/>
          <p:cNvSpPr/>
          <p:nvPr/>
        </p:nvSpPr>
        <p:spPr>
          <a:xfrm>
            <a:off x="2842800" y="1443800"/>
            <a:ext cx="2789400" cy="2611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Even though the British had lost more ships the Grand Fleet was so large that the lost did not affect them as much as it did the Germans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5632200" y="1443800"/>
            <a:ext cx="2673600" cy="2495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british had broke the Germans signal codes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43350" y="526750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Impact on WWI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43350" y="13205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113" name="Shape 113"/>
          <p:cNvSpPr/>
          <p:nvPr/>
        </p:nvSpPr>
        <p:spPr>
          <a:xfrm>
            <a:off x="804041" y="906150"/>
            <a:ext cx="3850146" cy="390765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Britain had established a trade blockade through the north sea cutting off germany and its allies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365364" y="873959"/>
            <a:ext cx="3850145" cy="3395574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Germans navy was heavily outnumbered compared to the the british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Highlights of Canada’s Contributions</a:t>
            </a:r>
          </a:p>
        </p:txBody>
      </p:sp>
      <p:sp>
        <p:nvSpPr>
          <p:cNvPr id="120" name="Shape 120"/>
          <p:cNvSpPr/>
          <p:nvPr/>
        </p:nvSpPr>
        <p:spPr>
          <a:xfrm>
            <a:off x="0" y="1370725"/>
            <a:ext cx="2786100" cy="24735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2786100" y="1370725"/>
            <a:ext cx="2786100" cy="24735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5572200" y="1370725"/>
            <a:ext cx="2786100" cy="24735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8358300" y="1370725"/>
            <a:ext cx="2786100" cy="2473500"/>
          </a:xfrm>
          <a:prstGeom prst="wave">
            <a:avLst>
              <a:gd fmla="val 12500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0" y="1964525"/>
            <a:ext cx="26163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accent5"/>
                </a:solidFill>
              </a:rPr>
              <a:t>Canada was sent to assist and protect the British. There were about 3,000 Canadian’s in this naval battle.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794950" y="1821675"/>
            <a:ext cx="25986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accent5"/>
                </a:solidFill>
              </a:rPr>
              <a:t>Canada lost one of their men </a:t>
            </a:r>
            <a:r>
              <a:rPr lang="en">
                <a:solidFill>
                  <a:schemeClr val="accent5"/>
                </a:solidFill>
              </a:rPr>
              <a:t>during</a:t>
            </a:r>
            <a:r>
              <a:rPr lang="en">
                <a:solidFill>
                  <a:schemeClr val="accent5"/>
                </a:solidFill>
              </a:rPr>
              <a:t> the battle, Engineer-Lieutenant Stanley N. De Quetteville. He is the only man listed in Canada’s casualties.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706075" y="1669850"/>
            <a:ext cx="2598600" cy="19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accent5"/>
                </a:solidFill>
              </a:rPr>
              <a:t>Most Canadian Sailors were hired by the British Navy.</a:t>
            </a:r>
          </a:p>
          <a:p>
            <a:pPr indent="-228600" lvl="0" marL="45720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accent5"/>
                </a:solidFill>
              </a:rPr>
              <a:t>During 1914 Canada only had 350 Sailors recorded as hired and only had two ships in use.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053700" y="3741600"/>
            <a:ext cx="22236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Over 100,000 people took part during the Battle of Jutland.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518425" y="4009425"/>
            <a:ext cx="37236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">
                <a:solidFill>
                  <a:schemeClr val="dk1"/>
                </a:solidFill>
              </a:rPr>
              <a:t>The battle lasted 12 hours and was the </a:t>
            </a:r>
            <a:r>
              <a:rPr lang="en">
                <a:solidFill>
                  <a:schemeClr val="dk1"/>
                </a:solidFill>
              </a:rPr>
              <a:t>largest</a:t>
            </a:r>
            <a:r>
              <a:rPr lang="en">
                <a:solidFill>
                  <a:schemeClr val="dk1"/>
                </a:solidFill>
              </a:rPr>
              <a:t> battle on water ever recorded.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ermanent Marker"/>
                <a:ea typeface="Permanent Marker"/>
                <a:cs typeface="Permanent Marker"/>
                <a:sym typeface="Permanent Marker"/>
              </a:rPr>
              <a:t>The Costs</a:t>
            </a:r>
          </a:p>
        </p:txBody>
      </p:sp>
      <p:sp>
        <p:nvSpPr>
          <p:cNvPr id="134" name="Shape 134"/>
          <p:cNvSpPr/>
          <p:nvPr/>
        </p:nvSpPr>
        <p:spPr>
          <a:xfrm>
            <a:off x="3454787" y="160750"/>
            <a:ext cx="2705700" cy="25806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6491975" y="2715100"/>
            <a:ext cx="2058000" cy="19020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474475" y="1508750"/>
            <a:ext cx="3560400" cy="33858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3807450" y="901600"/>
            <a:ext cx="20004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accent5"/>
                </a:solidFill>
              </a:rPr>
              <a:t>Canada lost one man during the entire Battle of Jutland.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994400" y="2000500"/>
            <a:ext cx="2583300" cy="24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chemeClr val="accent5"/>
              </a:buClr>
              <a:buSzPct val="100000"/>
              <a:buChar char="●"/>
            </a:pPr>
            <a:r>
              <a:rPr lang="en" sz="1800">
                <a:solidFill>
                  <a:schemeClr val="accent5"/>
                </a:solidFill>
              </a:rPr>
              <a:t>Canadian’s worked with British on their boats. Unfortunately, we lost 8 destroyers ships, 3 Armoured Cruisers, and 3 battlecruisers.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537700" y="3172850"/>
            <a:ext cx="18405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5"/>
              </a:buClr>
              <a:buChar char="●"/>
            </a:pPr>
            <a:r>
              <a:rPr lang="en">
                <a:solidFill>
                  <a:schemeClr val="accent5"/>
                </a:solidFill>
              </a:rPr>
              <a:t>We also lost just over 6,000 of our British allies.</a:t>
            </a:r>
          </a:p>
        </p:txBody>
      </p:sp>
      <p:pic>
        <p:nvPicPr>
          <p:cNvPr descr="Image result for battle of jutland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624" y="641169"/>
            <a:ext cx="2583300" cy="1900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attle of jutland"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624" y="2993554"/>
            <a:ext cx="2057999" cy="134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