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A772C-ECDD-484A-BF19-4E6131C85EC0}"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341146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772C-ECDD-484A-BF19-4E6131C85EC0}"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214163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772C-ECDD-484A-BF19-4E6131C85EC0}"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378064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772C-ECDD-484A-BF19-4E6131C85EC0}"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14322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8A772C-ECDD-484A-BF19-4E6131C85EC0}"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329341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A772C-ECDD-484A-BF19-4E6131C85EC0}"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1386490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A772C-ECDD-484A-BF19-4E6131C85EC0}"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74213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A772C-ECDD-484A-BF19-4E6131C85EC0}"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1901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A772C-ECDD-484A-BF19-4E6131C85EC0}"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84751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8A772C-ECDD-484A-BF19-4E6131C85EC0}"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82007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8A772C-ECDD-484A-BF19-4E6131C85EC0}"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E5DF2-5B95-44BE-8C77-C88689B7C484}" type="slidenum">
              <a:rPr lang="en-US" smtClean="0"/>
              <a:t>‹#›</a:t>
            </a:fld>
            <a:endParaRPr lang="en-US"/>
          </a:p>
        </p:txBody>
      </p:sp>
    </p:spTree>
    <p:extLst>
      <p:ext uri="{BB962C8B-B14F-4D97-AF65-F5344CB8AC3E}">
        <p14:creationId xmlns:p14="http://schemas.microsoft.com/office/powerpoint/2010/main" val="88862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A772C-ECDD-484A-BF19-4E6131C85EC0}"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E5DF2-5B95-44BE-8C77-C88689B7C484}" type="slidenum">
              <a:rPr lang="en-US" smtClean="0"/>
              <a:t>‹#›</a:t>
            </a:fld>
            <a:endParaRPr lang="en-US"/>
          </a:p>
        </p:txBody>
      </p:sp>
    </p:spTree>
    <p:extLst>
      <p:ext uri="{BB962C8B-B14F-4D97-AF65-F5344CB8AC3E}">
        <p14:creationId xmlns:p14="http://schemas.microsoft.com/office/powerpoint/2010/main" val="3157895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‘Romeo and Juliet’ Paragraph</a:t>
            </a:r>
            <a:endParaRPr lang="en-US" dirty="0"/>
          </a:p>
        </p:txBody>
      </p:sp>
    </p:spTree>
    <p:extLst>
      <p:ext uri="{BB962C8B-B14F-4D97-AF65-F5344CB8AC3E}">
        <p14:creationId xmlns:p14="http://schemas.microsoft.com/office/powerpoint/2010/main" val="181683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Option 1:</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There </a:t>
            </a:r>
            <a:r>
              <a:rPr lang="en-CA" dirty="0"/>
              <a:t>are two generations highlighted in William Shakespeare’s </a:t>
            </a:r>
            <a:r>
              <a:rPr lang="en-CA" u="sng" dirty="0"/>
              <a:t>Romeo and Juliet</a:t>
            </a:r>
            <a:r>
              <a:rPr lang="en-CA" dirty="0"/>
              <a:t> (parents and youth). These two groups interact on a consistent basis. Out of these two groups who do you think has more influence on the other? Are children following in their parents’ footsteps or are the parents getting caught up in the passionate hatred of the youth? Who is responsible for the continuation of the feud? </a:t>
            </a:r>
            <a:endParaRPr lang="en-CA" dirty="0" smtClean="0"/>
          </a:p>
          <a:p>
            <a:pPr marL="0" indent="0">
              <a:buNone/>
            </a:pPr>
            <a:endParaRPr lang="en-US" dirty="0"/>
          </a:p>
          <a:p>
            <a:pPr marL="0" indent="0">
              <a:buNone/>
            </a:pPr>
            <a:r>
              <a:rPr lang="en-CA" dirty="0"/>
              <a:t>Using SPECIFIC EXAMPLES from the text, argue your point (3 examples minimum</a:t>
            </a:r>
            <a:r>
              <a:rPr lang="en-CA" dirty="0" smtClean="0"/>
              <a:t>).</a:t>
            </a:r>
          </a:p>
          <a:p>
            <a:pPr marL="0" indent="0">
              <a:buNone/>
            </a:pPr>
            <a:r>
              <a:rPr lang="en-CA" dirty="0" smtClean="0"/>
              <a:t> </a:t>
            </a:r>
            <a:endParaRPr lang="en-US" dirty="0"/>
          </a:p>
          <a:p>
            <a:pPr marL="0" indent="0">
              <a:buNone/>
            </a:pPr>
            <a:r>
              <a:rPr lang="en-CA" b="1" i="1" dirty="0"/>
              <a:t>Consider the following questions:</a:t>
            </a:r>
            <a:br>
              <a:rPr lang="en-CA" b="1" i="1" dirty="0"/>
            </a:br>
            <a:r>
              <a:rPr lang="en-CA" i="1" dirty="0"/>
              <a:t>-How have we heard the feud described by different characters?</a:t>
            </a:r>
            <a:r>
              <a:rPr lang="en-CA" b="1" i="1" dirty="0"/>
              <a:t/>
            </a:r>
            <a:br>
              <a:rPr lang="en-CA" b="1" i="1" dirty="0"/>
            </a:br>
            <a:r>
              <a:rPr lang="en-CA" i="1" dirty="0"/>
              <a:t>-What characters are most responsible for spreading hatred?</a:t>
            </a:r>
            <a:br>
              <a:rPr lang="en-CA" i="1" dirty="0"/>
            </a:br>
            <a:r>
              <a:rPr lang="en-CA" i="1" dirty="0"/>
              <a:t>-What characters seem neutral about the feud?</a:t>
            </a:r>
            <a:br>
              <a:rPr lang="en-CA" i="1" dirty="0"/>
            </a:br>
            <a:r>
              <a:rPr lang="en-CA" i="1" dirty="0"/>
              <a:t>-What inconstancies do we see throughout the play?</a:t>
            </a:r>
            <a:br>
              <a:rPr lang="en-CA" i="1" dirty="0"/>
            </a:br>
            <a:r>
              <a:rPr lang="en-CA" i="1" dirty="0"/>
              <a:t>-What does it take for each group to give up their hatred?</a:t>
            </a:r>
            <a:endParaRPr lang="en-US" dirty="0"/>
          </a:p>
          <a:p>
            <a:endParaRPr lang="en-US" dirty="0"/>
          </a:p>
        </p:txBody>
      </p:sp>
    </p:spTree>
    <p:extLst>
      <p:ext uri="{BB962C8B-B14F-4D97-AF65-F5344CB8AC3E}">
        <p14:creationId xmlns:p14="http://schemas.microsoft.com/office/powerpoint/2010/main" val="279430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Option 2:</a:t>
            </a:r>
            <a:endParaRPr lang="en-US" dirty="0"/>
          </a:p>
        </p:txBody>
      </p:sp>
      <p:sp>
        <p:nvSpPr>
          <p:cNvPr id="3" name="Content Placeholder 2"/>
          <p:cNvSpPr>
            <a:spLocks noGrp="1"/>
          </p:cNvSpPr>
          <p:nvPr>
            <p:ph idx="1"/>
          </p:nvPr>
        </p:nvSpPr>
        <p:spPr/>
        <p:txBody>
          <a:bodyPr/>
          <a:lstStyle/>
          <a:p>
            <a:pPr marL="0" indent="0">
              <a:buNone/>
            </a:pPr>
            <a:r>
              <a:rPr lang="en-CA" dirty="0" smtClean="0"/>
              <a:t>What </a:t>
            </a:r>
            <a:r>
              <a:rPr lang="en-CA" dirty="0"/>
              <a:t>evidence is there to suggest that Romeo is a man looking for someone to love? </a:t>
            </a:r>
            <a:endParaRPr lang="en-US" dirty="0"/>
          </a:p>
          <a:p>
            <a:pPr marL="0" indent="0">
              <a:buNone/>
            </a:pPr>
            <a:r>
              <a:rPr lang="en-CA" b="1" i="1" dirty="0"/>
              <a:t>Consider the following questions:</a:t>
            </a:r>
            <a:r>
              <a:rPr lang="en-CA" dirty="0"/>
              <a:t/>
            </a:r>
            <a:br>
              <a:rPr lang="en-CA" dirty="0"/>
            </a:br>
            <a:r>
              <a:rPr lang="en-CA" dirty="0"/>
              <a:t>- </a:t>
            </a:r>
            <a:r>
              <a:rPr lang="en-CA" i="1" dirty="0"/>
              <a:t>How would you describe Romeo’s behaviour and his general attitude?</a:t>
            </a:r>
            <a:br>
              <a:rPr lang="en-CA" i="1" dirty="0"/>
            </a:br>
            <a:r>
              <a:rPr lang="en-CA" i="1" dirty="0"/>
              <a:t>- How have his priorities changed during the play so far?</a:t>
            </a:r>
            <a:br>
              <a:rPr lang="en-CA" i="1" dirty="0"/>
            </a:br>
            <a:r>
              <a:rPr lang="en-CA" i="1" dirty="0"/>
              <a:t>- How does he communicate with those around him?</a:t>
            </a:r>
            <a:br>
              <a:rPr lang="en-CA" i="1" dirty="0"/>
            </a:br>
            <a:r>
              <a:rPr lang="en-CA" i="1" dirty="0"/>
              <a:t>- How does he respond to Juliet? </a:t>
            </a:r>
            <a:endParaRPr lang="en-US" dirty="0"/>
          </a:p>
          <a:p>
            <a:endParaRPr lang="en-US" dirty="0"/>
          </a:p>
        </p:txBody>
      </p:sp>
    </p:spTree>
    <p:extLst>
      <p:ext uri="{BB962C8B-B14F-4D97-AF65-F5344CB8AC3E}">
        <p14:creationId xmlns:p14="http://schemas.microsoft.com/office/powerpoint/2010/main" val="216160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Good Title</a:t>
            </a:r>
          </a:p>
          <a:p>
            <a:r>
              <a:rPr lang="en-US" dirty="0" smtClean="0"/>
              <a:t>Hook: captured the reader’s attention (set the tone)-intensity</a:t>
            </a:r>
          </a:p>
          <a:p>
            <a:pPr marL="0" indent="0">
              <a:buNone/>
            </a:pPr>
            <a:r>
              <a:rPr lang="en-US" dirty="0"/>
              <a:t>	</a:t>
            </a:r>
            <a:r>
              <a:rPr lang="en-US" dirty="0" smtClean="0"/>
              <a:t>- quote, strong/controversial statement, question, description (5 senses/lit devices), fact or statistic</a:t>
            </a:r>
          </a:p>
          <a:p>
            <a:pPr>
              <a:buFontTx/>
              <a:buChar char="-"/>
            </a:pPr>
            <a:r>
              <a:rPr lang="en-US" dirty="0" smtClean="0"/>
              <a:t>Thesis: Introduces the topic/argument</a:t>
            </a:r>
          </a:p>
          <a:p>
            <a:pPr marL="0" indent="0">
              <a:buNone/>
            </a:pPr>
            <a:r>
              <a:rPr lang="en-US" dirty="0"/>
              <a:t>	</a:t>
            </a:r>
            <a:r>
              <a:rPr lang="en-US" dirty="0" smtClean="0"/>
              <a:t>- argument, source, author</a:t>
            </a:r>
          </a:p>
          <a:p>
            <a:pPr>
              <a:buFontTx/>
              <a:buChar char="-"/>
            </a:pPr>
            <a:r>
              <a:rPr lang="en-US" dirty="0" smtClean="0"/>
              <a:t>Argument (x3)</a:t>
            </a:r>
          </a:p>
          <a:p>
            <a:pPr lvl="1">
              <a:buFontTx/>
              <a:buChar char="-"/>
            </a:pPr>
            <a:r>
              <a:rPr lang="en-US" dirty="0" err="1" smtClean="0"/>
              <a:t>Expl</a:t>
            </a:r>
            <a:endParaRPr lang="en-US" dirty="0"/>
          </a:p>
          <a:p>
            <a:pPr marL="457200" lvl="1" indent="0">
              <a:buNone/>
            </a:pPr>
            <a:endParaRPr lang="en-US" dirty="0" smtClean="0"/>
          </a:p>
          <a:p>
            <a:pPr marL="457200" lvl="1" indent="0">
              <a:buNone/>
            </a:pPr>
            <a:r>
              <a:rPr lang="en-US" dirty="0" err="1" smtClean="0"/>
              <a:t>Concl</a:t>
            </a:r>
            <a:r>
              <a:rPr lang="en-US" dirty="0" smtClean="0"/>
              <a:t>: Re-state Thesis</a:t>
            </a:r>
          </a:p>
        </p:txBody>
      </p:sp>
    </p:spTree>
    <p:extLst>
      <p:ext uri="{BB962C8B-B14F-4D97-AF65-F5344CB8AC3E}">
        <p14:creationId xmlns:p14="http://schemas.microsoft.com/office/powerpoint/2010/main" val="42307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2975"/>
          </a:xfrm>
        </p:spPr>
        <p:txBody>
          <a:bodyPr>
            <a:normAutofit fontScale="90000"/>
          </a:bodyPr>
          <a:lstStyle/>
          <a:p>
            <a:pPr algn="ctr"/>
            <a:r>
              <a:rPr lang="en-US" dirty="0" smtClean="0"/>
              <a:t>The Pursuit of Affection </a:t>
            </a:r>
            <a:br>
              <a:rPr lang="en-US" dirty="0" smtClean="0"/>
            </a:br>
            <a:r>
              <a:rPr lang="en-US" dirty="0" smtClean="0"/>
              <a:t>(Capitalize Important Words)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70C0"/>
                </a:solidFill>
              </a:rPr>
              <a:t>Obsessive love can be poisonous. </a:t>
            </a:r>
            <a:r>
              <a:rPr lang="en-US" dirty="0" smtClean="0">
                <a:solidFill>
                  <a:srgbClr val="FF0000"/>
                </a:solidFill>
              </a:rPr>
              <a:t>In William Shakespeare’s ‘Romeo and Juliet,’ Romeo obsessively searches for love, ignoring the repercussions for the people around him. </a:t>
            </a:r>
            <a:r>
              <a:rPr lang="en-US" dirty="0" smtClean="0">
                <a:solidFill>
                  <a:schemeClr val="accent5">
                    <a:lumMod val="60000"/>
                    <a:lumOff val="40000"/>
                  </a:schemeClr>
                </a:solidFill>
              </a:rPr>
              <a:t>When Romeo first speaks to Benvolio about Rosaline. He describes her as someone he loves, but is actually very cruel to her. He says her beauty is wasted and he dislikes how she acts (</a:t>
            </a:r>
            <a:r>
              <a:rPr lang="en-US" dirty="0" err="1" smtClean="0">
                <a:solidFill>
                  <a:schemeClr val="accent5">
                    <a:lumMod val="60000"/>
                    <a:lumOff val="40000"/>
                  </a:schemeClr>
                </a:solidFill>
              </a:rPr>
              <a:t>I,v</a:t>
            </a:r>
            <a:r>
              <a:rPr lang="en-US" dirty="0" smtClean="0">
                <a:solidFill>
                  <a:schemeClr val="accent5">
                    <a:lumMod val="60000"/>
                    <a:lumOff val="40000"/>
                  </a:schemeClr>
                </a:solidFill>
              </a:rPr>
              <a:t>). By acting this way, Romeo is showing that he is using affection to mask something greater. He does not actually care for Rosaline. </a:t>
            </a:r>
            <a:r>
              <a:rPr lang="en-US" dirty="0" smtClean="0">
                <a:solidFill>
                  <a:schemeClr val="accent6">
                    <a:lumMod val="60000"/>
                    <a:lumOff val="40000"/>
                  </a:schemeClr>
                </a:solidFill>
              </a:rPr>
              <a:t>Romeo’s earliest interactions with Juliet show the early stages of a pursuit of love rather than a woman. He describes, “oh she doth teach the torches to burn bright”(). Romeo’s description and obsessive behavior before even speaking to Juliet, shows his need to have a connection with someone. </a:t>
            </a:r>
            <a:r>
              <a:rPr lang="en-US" dirty="0" smtClean="0">
                <a:solidFill>
                  <a:schemeClr val="accent2">
                    <a:lumMod val="75000"/>
                  </a:schemeClr>
                </a:solidFill>
              </a:rPr>
              <a:t>Romeo continues this trend by ignoring all loves before this moment. He says, “did me hear love </a:t>
            </a:r>
            <a:r>
              <a:rPr lang="en-US" dirty="0" err="1" smtClean="0">
                <a:solidFill>
                  <a:schemeClr val="accent2">
                    <a:lumMod val="75000"/>
                  </a:schemeClr>
                </a:solidFill>
              </a:rPr>
              <a:t>til</a:t>
            </a:r>
            <a:r>
              <a:rPr lang="en-US" dirty="0" smtClean="0">
                <a:solidFill>
                  <a:schemeClr val="accent2">
                    <a:lumMod val="75000"/>
                  </a:schemeClr>
                </a:solidFill>
              </a:rPr>
              <a:t> now?”(). This ignoring of a love that overpowered his emotions less that a moment ago, show’s that Romeo is quick to love but also quick to abandon love. This shows that he loves love </a:t>
            </a:r>
            <a:r>
              <a:rPr lang="en-US" dirty="0" err="1" smtClean="0">
                <a:solidFill>
                  <a:schemeClr val="accent2">
                    <a:lumMod val="75000"/>
                  </a:schemeClr>
                </a:solidFill>
              </a:rPr>
              <a:t>mopre</a:t>
            </a:r>
            <a:r>
              <a:rPr lang="en-US" dirty="0" smtClean="0">
                <a:solidFill>
                  <a:schemeClr val="accent2">
                    <a:lumMod val="75000"/>
                  </a:schemeClr>
                </a:solidFill>
              </a:rPr>
              <a:t> than the women themselves. </a:t>
            </a:r>
            <a:r>
              <a:rPr lang="en-US" dirty="0" smtClean="0">
                <a:solidFill>
                  <a:schemeClr val="accent5">
                    <a:lumMod val="60000"/>
                    <a:lumOff val="40000"/>
                  </a:schemeClr>
                </a:solidFill>
              </a:rPr>
              <a:t>Romeo’s action in Shakespeare’s ‘Romeo and Juliet, show a man desperate to feel love, rather than truly connect with another human being. This is both tragic for him, as well as the people around him.</a:t>
            </a:r>
            <a:endParaRPr lang="en-US" dirty="0" smtClean="0">
              <a:solidFill>
                <a:schemeClr val="accent2">
                  <a:lumMod val="75000"/>
                </a:schemeClr>
              </a:solidFill>
            </a:endParaRPr>
          </a:p>
          <a:p>
            <a:pPr marL="0" indent="0">
              <a:buNone/>
            </a:pPr>
            <a:endParaRPr lang="en-US" dirty="0">
              <a:solidFill>
                <a:schemeClr val="accent6">
                  <a:lumMod val="60000"/>
                  <a:lumOff val="40000"/>
                </a:schemeClr>
              </a:solidFill>
            </a:endParaRPr>
          </a:p>
        </p:txBody>
      </p:sp>
    </p:spTree>
    <p:extLst>
      <p:ext uri="{BB962C8B-B14F-4D97-AF65-F5344CB8AC3E}">
        <p14:creationId xmlns:p14="http://schemas.microsoft.com/office/powerpoint/2010/main" val="2245023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1976542"/>
              </p:ext>
            </p:extLst>
          </p:nvPr>
        </p:nvGraphicFramePr>
        <p:xfrm>
          <a:off x="1066800" y="1549400"/>
          <a:ext cx="8782050" cy="731520"/>
        </p:xfrm>
        <a:graphic>
          <a:graphicData uri="http://schemas.openxmlformats.org/drawingml/2006/table">
            <a:tbl>
              <a:tblPr/>
              <a:tblGrid>
                <a:gridCol w="4374945">
                  <a:extLst>
                    <a:ext uri="{9D8B030D-6E8A-4147-A177-3AD203B41FA5}">
                      <a16:colId xmlns:a16="http://schemas.microsoft.com/office/drawing/2014/main" val="3315950364"/>
                    </a:ext>
                  </a:extLst>
                </a:gridCol>
                <a:gridCol w="4407105">
                  <a:extLst>
                    <a:ext uri="{9D8B030D-6E8A-4147-A177-3AD203B41FA5}">
                      <a16:colId xmlns:a16="http://schemas.microsoft.com/office/drawing/2014/main" val="288312041"/>
                    </a:ext>
                  </a:extLst>
                </a:gridCol>
              </a:tblGrid>
              <a:tr h="273050">
                <a:tc>
                  <a:txBody>
                    <a:bodyPr/>
                    <a:lstStyle/>
                    <a:p>
                      <a:pPr algn="l" fontAlgn="t"/>
                      <a:r>
                        <a:rPr lang="en-US" b="1">
                          <a:solidFill>
                            <a:srgbClr val="000000"/>
                          </a:solidFill>
                          <a:effectLst/>
                          <a:latin typeface="Montserrat"/>
                        </a:rPr>
                        <a:t>Capitalize</a:t>
                      </a:r>
                    </a:p>
                  </a:txBody>
                  <a:tcPr marL="142875" marR="142875">
                    <a:lnL>
                      <a:noFill/>
                    </a:lnL>
                    <a:lnR>
                      <a:noFill/>
                    </a:lnR>
                    <a:lnT>
                      <a:noFill/>
                    </a:lnT>
                    <a:lnB>
                      <a:noFill/>
                    </a:lnB>
                  </a:tcPr>
                </a:tc>
                <a:tc>
                  <a:txBody>
                    <a:bodyPr/>
                    <a:lstStyle/>
                    <a:p>
                      <a:pPr algn="l" fontAlgn="t"/>
                      <a:r>
                        <a:rPr lang="en-US" b="1" dirty="0">
                          <a:solidFill>
                            <a:srgbClr val="000000"/>
                          </a:solidFill>
                          <a:effectLst/>
                          <a:latin typeface="Montserrat"/>
                        </a:rPr>
                        <a:t>Don't Capitalize</a:t>
                      </a:r>
                    </a:p>
                  </a:txBody>
                  <a:tcPr marL="142875" marR="142875">
                    <a:lnL>
                      <a:noFill/>
                    </a:lnL>
                    <a:lnR>
                      <a:noFill/>
                    </a:lnR>
                    <a:lnT>
                      <a:noFill/>
                    </a:lnT>
                    <a:lnB>
                      <a:noFill/>
                    </a:lnB>
                  </a:tcPr>
                </a:tc>
                <a:extLst>
                  <a:ext uri="{0D108BD9-81ED-4DB2-BD59-A6C34878D82A}">
                    <a16:rowId xmlns:a16="http://schemas.microsoft.com/office/drawing/2014/main" val="1707022896"/>
                  </a:ext>
                </a:extLst>
              </a:tr>
              <a:tr h="273050">
                <a:tc>
                  <a:txBody>
                    <a:bodyPr/>
                    <a:lstStyle/>
                    <a:p>
                      <a:pPr algn="l" fontAlgn="t"/>
                      <a:endParaRPr lang="en-US" b="1" dirty="0">
                        <a:solidFill>
                          <a:srgbClr val="000000"/>
                        </a:solidFill>
                        <a:effectLst/>
                        <a:latin typeface="Montserrat"/>
                      </a:endParaRPr>
                    </a:p>
                  </a:txBody>
                  <a:tcPr marL="142875" marR="142875">
                    <a:lnL>
                      <a:noFill/>
                    </a:lnL>
                    <a:lnR>
                      <a:noFill/>
                    </a:lnR>
                    <a:lnT>
                      <a:noFill/>
                    </a:lnT>
                    <a:lnB>
                      <a:noFill/>
                    </a:lnB>
                  </a:tcPr>
                </a:tc>
                <a:tc>
                  <a:txBody>
                    <a:bodyPr/>
                    <a:lstStyle/>
                    <a:p>
                      <a:pPr algn="l" fontAlgn="t"/>
                      <a:endParaRPr lang="en-US" b="1" dirty="0">
                        <a:solidFill>
                          <a:srgbClr val="000000"/>
                        </a:solidFill>
                        <a:effectLst/>
                        <a:latin typeface="Montserrat"/>
                      </a:endParaRPr>
                    </a:p>
                  </a:txBody>
                  <a:tcPr marL="142875" marR="142875">
                    <a:lnL>
                      <a:noFill/>
                    </a:lnL>
                    <a:lnR>
                      <a:noFill/>
                    </a:lnR>
                    <a:lnT>
                      <a:noFill/>
                    </a:lnT>
                    <a:lnB>
                      <a:noFill/>
                    </a:lnB>
                  </a:tcPr>
                </a:tc>
                <a:extLst>
                  <a:ext uri="{0D108BD9-81ED-4DB2-BD59-A6C34878D82A}">
                    <a16:rowId xmlns:a16="http://schemas.microsoft.com/office/drawing/2014/main" val="37286888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48789246"/>
              </p:ext>
            </p:extLst>
          </p:nvPr>
        </p:nvGraphicFramePr>
        <p:xfrm>
          <a:off x="927100" y="2095500"/>
          <a:ext cx="10426700" cy="1737360"/>
        </p:xfrm>
        <a:graphic>
          <a:graphicData uri="http://schemas.openxmlformats.org/drawingml/2006/table">
            <a:tbl>
              <a:tblPr/>
              <a:tblGrid>
                <a:gridCol w="5194258">
                  <a:extLst>
                    <a:ext uri="{9D8B030D-6E8A-4147-A177-3AD203B41FA5}">
                      <a16:colId xmlns:a16="http://schemas.microsoft.com/office/drawing/2014/main" val="824125163"/>
                    </a:ext>
                  </a:extLst>
                </a:gridCol>
                <a:gridCol w="5232442">
                  <a:extLst>
                    <a:ext uri="{9D8B030D-6E8A-4147-A177-3AD203B41FA5}">
                      <a16:colId xmlns:a16="http://schemas.microsoft.com/office/drawing/2014/main" val="3668317058"/>
                    </a:ext>
                  </a:extLst>
                </a:gridCol>
              </a:tblGrid>
              <a:tr h="1722914">
                <a:tc>
                  <a:txBody>
                    <a:bodyPr/>
                    <a:lstStyle/>
                    <a:p>
                      <a:pPr algn="l" fontAlgn="t"/>
                      <a:r>
                        <a:rPr lang="en-US" b="1" dirty="0">
                          <a:effectLst/>
                        </a:rPr>
                        <a:t>Nouns</a:t>
                      </a:r>
                      <a:r>
                        <a:rPr lang="en-US" dirty="0">
                          <a:effectLst/>
                        </a:rPr>
                        <a:t> (man, bus, book)</a:t>
                      </a:r>
                      <a:br>
                        <a:rPr lang="en-US" dirty="0">
                          <a:effectLst/>
                        </a:rPr>
                      </a:br>
                      <a:r>
                        <a:rPr lang="en-US" b="1" dirty="0">
                          <a:effectLst/>
                        </a:rPr>
                        <a:t>Adjectives:</a:t>
                      </a:r>
                      <a:r>
                        <a:rPr lang="en-US" dirty="0">
                          <a:effectLst/>
                        </a:rPr>
                        <a:t> (angry, lovely, small)</a:t>
                      </a:r>
                      <a:br>
                        <a:rPr lang="en-US" dirty="0">
                          <a:effectLst/>
                        </a:rPr>
                      </a:br>
                      <a:r>
                        <a:rPr lang="en-US" b="1" dirty="0">
                          <a:effectLst/>
                        </a:rPr>
                        <a:t>Verbs:</a:t>
                      </a:r>
                      <a:r>
                        <a:rPr lang="en-US" dirty="0">
                          <a:effectLst/>
                        </a:rPr>
                        <a:t> (run, eat, sleep)</a:t>
                      </a:r>
                      <a:br>
                        <a:rPr lang="en-US" dirty="0">
                          <a:effectLst/>
                        </a:rPr>
                      </a:br>
                      <a:r>
                        <a:rPr lang="en-US" b="1" dirty="0">
                          <a:effectLst/>
                        </a:rPr>
                        <a:t>Adverbs: </a:t>
                      </a:r>
                      <a:r>
                        <a:rPr lang="en-US" dirty="0">
                          <a:effectLst/>
                        </a:rPr>
                        <a:t>(slowly, quickly, quietly)</a:t>
                      </a:r>
                      <a:br>
                        <a:rPr lang="en-US" dirty="0">
                          <a:effectLst/>
                        </a:rPr>
                      </a:br>
                      <a:r>
                        <a:rPr lang="en-US" b="1" dirty="0">
                          <a:effectLst/>
                        </a:rPr>
                        <a:t>Pronouns:</a:t>
                      </a:r>
                      <a:r>
                        <a:rPr lang="en-US" dirty="0">
                          <a:effectLst/>
                        </a:rPr>
                        <a:t> (he, she, it)</a:t>
                      </a:r>
                      <a:br>
                        <a:rPr lang="en-US" dirty="0">
                          <a:effectLst/>
                        </a:rPr>
                      </a:br>
                      <a:r>
                        <a:rPr lang="en-US" b="1" dirty="0">
                          <a:effectLst/>
                        </a:rPr>
                        <a:t>​Subordinating conjunctions:</a:t>
                      </a:r>
                      <a:r>
                        <a:rPr lang="en-US" dirty="0">
                          <a:effectLst/>
                        </a:rPr>
                        <a:t> (as, because, that) </a:t>
                      </a:r>
                    </a:p>
                  </a:txBody>
                  <a:tcPr marL="142875" marR="142875">
                    <a:lnL>
                      <a:noFill/>
                    </a:lnL>
                    <a:lnR>
                      <a:noFill/>
                    </a:lnR>
                    <a:lnT>
                      <a:noFill/>
                    </a:lnT>
                    <a:lnB>
                      <a:noFill/>
                    </a:lnB>
                  </a:tcPr>
                </a:tc>
                <a:tc>
                  <a:txBody>
                    <a:bodyPr/>
                    <a:lstStyle/>
                    <a:p>
                      <a:pPr algn="l" fontAlgn="t"/>
                      <a:r>
                        <a:rPr lang="en-US" b="1" dirty="0">
                          <a:effectLst/>
                        </a:rPr>
                        <a:t>Articles:</a:t>
                      </a:r>
                      <a:r>
                        <a:rPr lang="en-US" dirty="0">
                          <a:effectLst/>
                        </a:rPr>
                        <a:t> a, an, the</a:t>
                      </a:r>
                      <a:br>
                        <a:rPr lang="en-US" dirty="0">
                          <a:effectLst/>
                        </a:rPr>
                      </a:br>
                      <a:r>
                        <a:rPr lang="en-US" b="1" dirty="0">
                          <a:effectLst/>
                        </a:rPr>
                        <a:t>Coordinating Conjunctions</a:t>
                      </a:r>
                      <a:r>
                        <a:rPr lang="en-US" dirty="0">
                          <a:effectLst/>
                        </a:rPr>
                        <a:t>: and, but, or, for, nor, etc.</a:t>
                      </a:r>
                      <a:br>
                        <a:rPr lang="en-US" dirty="0">
                          <a:effectLst/>
                        </a:rPr>
                      </a:br>
                      <a:r>
                        <a:rPr lang="en-US" b="1" dirty="0">
                          <a:effectLst/>
                        </a:rPr>
                        <a:t>​Prepositions: </a:t>
                      </a:r>
                      <a:r>
                        <a:rPr lang="en-US" dirty="0">
                          <a:effectLst/>
                        </a:rPr>
                        <a:t>(fewer than five letters): on, at, to, from, by, etc.</a:t>
                      </a:r>
                    </a:p>
                  </a:txBody>
                  <a:tcPr marL="142875" marR="142875">
                    <a:lnL>
                      <a:noFill/>
                    </a:lnL>
                    <a:lnR>
                      <a:noFill/>
                    </a:lnR>
                    <a:lnT>
                      <a:noFill/>
                    </a:lnT>
                    <a:lnB>
                      <a:noFill/>
                    </a:lnB>
                  </a:tcPr>
                </a:tc>
                <a:extLst>
                  <a:ext uri="{0D108BD9-81ED-4DB2-BD59-A6C34878D82A}">
                    <a16:rowId xmlns:a16="http://schemas.microsoft.com/office/drawing/2014/main" val="155319280"/>
                  </a:ext>
                </a:extLst>
              </a:tr>
            </a:tbl>
          </a:graphicData>
        </a:graphic>
      </p:graphicFrame>
      <p:sp>
        <p:nvSpPr>
          <p:cNvPr id="6" name="TextBox 5"/>
          <p:cNvSpPr txBox="1"/>
          <p:nvPr/>
        </p:nvSpPr>
        <p:spPr>
          <a:xfrm>
            <a:off x="1689100" y="4343400"/>
            <a:ext cx="4727192" cy="1077218"/>
          </a:xfrm>
          <a:prstGeom prst="rect">
            <a:avLst/>
          </a:prstGeom>
          <a:noFill/>
        </p:spPr>
        <p:txBody>
          <a:bodyPr wrap="none" rtlCol="0">
            <a:spAutoFit/>
          </a:bodyPr>
          <a:lstStyle/>
          <a:p>
            <a:r>
              <a:rPr lang="en-US" sz="3200" dirty="0" smtClean="0"/>
              <a:t>90&gt; pages Italics/Underline</a:t>
            </a:r>
          </a:p>
          <a:p>
            <a:r>
              <a:rPr lang="en-US" sz="3200" dirty="0" smtClean="0"/>
              <a:t>90&lt; pages ‘quotes’</a:t>
            </a:r>
            <a:endParaRPr lang="en-US" sz="3200" dirty="0"/>
          </a:p>
        </p:txBody>
      </p:sp>
    </p:spTree>
    <p:extLst>
      <p:ext uri="{BB962C8B-B14F-4D97-AF65-F5344CB8AC3E}">
        <p14:creationId xmlns:p14="http://schemas.microsoft.com/office/powerpoint/2010/main" val="1111880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quote:</a:t>
            </a:r>
            <a:endParaRPr lang="en-US" dirty="0"/>
          </a:p>
        </p:txBody>
      </p:sp>
      <p:sp>
        <p:nvSpPr>
          <p:cNvPr id="3" name="Text Placeholder 2"/>
          <p:cNvSpPr>
            <a:spLocks noGrp="1"/>
          </p:cNvSpPr>
          <p:nvPr>
            <p:ph type="body" idx="1"/>
          </p:nvPr>
        </p:nvSpPr>
        <p:spPr/>
        <p:txBody>
          <a:bodyPr/>
          <a:lstStyle/>
          <a:p>
            <a:r>
              <a:rPr lang="en-US" dirty="0" smtClean="0"/>
              <a:t>ACT, scene, line</a:t>
            </a:r>
            <a:endParaRPr lang="en-US" dirty="0"/>
          </a:p>
        </p:txBody>
      </p:sp>
      <p:sp>
        <p:nvSpPr>
          <p:cNvPr id="4" name="Content Placeholder 3"/>
          <p:cNvSpPr>
            <a:spLocks noGrp="1"/>
          </p:cNvSpPr>
          <p:nvPr>
            <p:ph sz="half" idx="2"/>
          </p:nvPr>
        </p:nvSpPr>
        <p:spPr/>
        <p:txBody>
          <a:bodyPr>
            <a:normAutofit fontScale="77500" lnSpcReduction="20000"/>
          </a:bodyPr>
          <a:lstStyle/>
          <a:p>
            <a:pPr marL="0" indent="0">
              <a:buNone/>
            </a:pPr>
            <a:r>
              <a:rPr lang="en-US" dirty="0" smtClean="0"/>
              <a:t>I,i,1</a:t>
            </a:r>
          </a:p>
          <a:p>
            <a:pPr marL="0" indent="0">
              <a:buNone/>
            </a:pPr>
            <a:r>
              <a:rPr lang="en-US" dirty="0" smtClean="0"/>
              <a:t>II,ii,2</a:t>
            </a:r>
          </a:p>
          <a:p>
            <a:pPr marL="0" indent="0">
              <a:buNone/>
            </a:pPr>
            <a:r>
              <a:rPr lang="en-US" dirty="0" smtClean="0"/>
              <a:t>III,iii,3</a:t>
            </a:r>
          </a:p>
          <a:p>
            <a:pPr marL="0" indent="0">
              <a:buNone/>
            </a:pPr>
            <a:r>
              <a:rPr lang="en-US" dirty="0" smtClean="0"/>
              <a:t>IV,iv,4</a:t>
            </a:r>
          </a:p>
          <a:p>
            <a:pPr marL="0" indent="0">
              <a:buNone/>
            </a:pPr>
            <a:r>
              <a:rPr lang="en-US" dirty="0" smtClean="0"/>
              <a:t>V,v,5</a:t>
            </a:r>
          </a:p>
          <a:p>
            <a:pPr marL="0" indent="0">
              <a:buNone/>
            </a:pPr>
            <a:r>
              <a:rPr lang="en-US" dirty="0" smtClean="0"/>
              <a:t>VI,vi,6</a:t>
            </a:r>
          </a:p>
          <a:p>
            <a:pPr marL="0" indent="0">
              <a:buNone/>
            </a:pPr>
            <a:r>
              <a:rPr lang="en-US" dirty="0" smtClean="0"/>
              <a:t>VII,vii,7</a:t>
            </a:r>
          </a:p>
          <a:p>
            <a:pPr marL="0" indent="0">
              <a:buNone/>
            </a:pPr>
            <a:r>
              <a:rPr lang="en-US" dirty="0" smtClean="0"/>
              <a:t>VIII,viii,8</a:t>
            </a:r>
          </a:p>
          <a:p>
            <a:pPr marL="0" indent="0">
              <a:buNone/>
            </a:pPr>
            <a:r>
              <a:rPr lang="en-US" dirty="0" smtClean="0"/>
              <a:t>IX,ix,9</a:t>
            </a:r>
          </a:p>
          <a:p>
            <a:pPr marL="0" indent="0">
              <a:buNone/>
            </a:pPr>
            <a:r>
              <a:rPr lang="en-US" dirty="0" smtClean="0"/>
              <a:t>X,x,10-13</a:t>
            </a:r>
          </a:p>
        </p:txBody>
      </p:sp>
      <p:sp>
        <p:nvSpPr>
          <p:cNvPr id="5" name="Text Placeholder 4"/>
          <p:cNvSpPr>
            <a:spLocks noGrp="1"/>
          </p:cNvSpPr>
          <p:nvPr>
            <p:ph type="body" sz="quarter" idx="3"/>
          </p:nvPr>
        </p:nvSpPr>
        <p:spPr/>
        <p:txBody>
          <a:bodyPr/>
          <a:lstStyle/>
          <a:p>
            <a:r>
              <a:rPr lang="en-US" dirty="0" smtClean="0"/>
              <a:t>Formatting </a:t>
            </a:r>
            <a:endParaRPr lang="en-US" dirty="0"/>
          </a:p>
        </p:txBody>
      </p:sp>
      <p:sp>
        <p:nvSpPr>
          <p:cNvPr id="6" name="Content Placeholder 5"/>
          <p:cNvSpPr>
            <a:spLocks noGrp="1"/>
          </p:cNvSpPr>
          <p:nvPr>
            <p:ph sz="quarter" idx="4"/>
          </p:nvPr>
        </p:nvSpPr>
        <p:spPr/>
        <p:txBody>
          <a:bodyPr/>
          <a:lstStyle/>
          <a:p>
            <a:pPr marL="0" indent="0">
              <a:buNone/>
            </a:pPr>
            <a:r>
              <a:rPr lang="en-US" dirty="0" smtClean="0"/>
              <a:t>Never start a sentence with a quote.</a:t>
            </a:r>
          </a:p>
          <a:p>
            <a:pPr marL="0" indent="0">
              <a:buNone/>
            </a:pPr>
            <a:r>
              <a:rPr lang="en-US" dirty="0" smtClean="0"/>
              <a:t>Romeo’s desperation for hope is shown when he says, “But soft, what light/ through yonder window breaks?” (II,ii,27-28).</a:t>
            </a:r>
            <a:endParaRPr lang="en-US" dirty="0"/>
          </a:p>
        </p:txBody>
      </p:sp>
    </p:spTree>
    <p:extLst>
      <p:ext uri="{BB962C8B-B14F-4D97-AF65-F5344CB8AC3E}">
        <p14:creationId xmlns:p14="http://schemas.microsoft.com/office/powerpoint/2010/main" val="133146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Rules</a:t>
            </a:r>
            <a:endParaRPr lang="en-US" dirty="0"/>
          </a:p>
        </p:txBody>
      </p:sp>
      <p:sp>
        <p:nvSpPr>
          <p:cNvPr id="3" name="Content Placeholder 2"/>
          <p:cNvSpPr>
            <a:spLocks noGrp="1"/>
          </p:cNvSpPr>
          <p:nvPr>
            <p:ph idx="1"/>
          </p:nvPr>
        </p:nvSpPr>
        <p:spPr/>
        <p:txBody>
          <a:bodyPr/>
          <a:lstStyle/>
          <a:p>
            <a:r>
              <a:rPr lang="en-US" dirty="0" smtClean="0"/>
              <a:t>No CONTRACTIONS (Can’t = cannot)</a:t>
            </a:r>
          </a:p>
          <a:p>
            <a:r>
              <a:rPr lang="en-US" dirty="0" smtClean="0"/>
              <a:t>Third person (no I, you, we, our)</a:t>
            </a:r>
          </a:p>
          <a:p>
            <a:r>
              <a:rPr lang="en-US" dirty="0" smtClean="0"/>
              <a:t>No slang or swearing </a:t>
            </a:r>
            <a:r>
              <a:rPr lang="en-US" dirty="0" smtClean="0"/>
              <a:t>(outside of quote)</a:t>
            </a:r>
            <a:endParaRPr lang="en-US" dirty="0" smtClean="0"/>
          </a:p>
          <a:p>
            <a:r>
              <a:rPr lang="en-US" dirty="0" smtClean="0"/>
              <a:t>No exclamation points (outside of quote)</a:t>
            </a:r>
          </a:p>
          <a:p>
            <a:r>
              <a:rPr lang="en-US" dirty="0" smtClean="0"/>
              <a:t>Present Tense</a:t>
            </a:r>
          </a:p>
          <a:p>
            <a:r>
              <a:rPr lang="en-US" dirty="0" smtClean="0"/>
              <a:t>No questions after the hook</a:t>
            </a:r>
          </a:p>
          <a:p>
            <a:endParaRPr lang="en-US" dirty="0"/>
          </a:p>
        </p:txBody>
      </p:sp>
    </p:spTree>
    <p:extLst>
      <p:ext uri="{BB962C8B-B14F-4D97-AF65-F5344CB8AC3E}">
        <p14:creationId xmlns:p14="http://schemas.microsoft.com/office/powerpoint/2010/main" val="3012889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518</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Montserrat</vt:lpstr>
      <vt:lpstr>Office Theme</vt:lpstr>
      <vt:lpstr>‘Romeo and Juliet’ Paragraph</vt:lpstr>
      <vt:lpstr>Option 1:</vt:lpstr>
      <vt:lpstr>Option 2:</vt:lpstr>
      <vt:lpstr>Paragraph Structure</vt:lpstr>
      <vt:lpstr>The Pursuit of Affection  (Capitalize Important Words)</vt:lpstr>
      <vt:lpstr>Titles </vt:lpstr>
      <vt:lpstr>How to quote:</vt:lpstr>
      <vt:lpstr>Grammar Rules</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 Kristina</dc:creator>
  <cp:lastModifiedBy>Andres, Kristina</cp:lastModifiedBy>
  <cp:revision>7</cp:revision>
  <dcterms:created xsi:type="dcterms:W3CDTF">2020-01-29T18:57:58Z</dcterms:created>
  <dcterms:modified xsi:type="dcterms:W3CDTF">2020-01-29T19:37:30Z</dcterms:modified>
</cp:coreProperties>
</file>