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9" r:id="rId2"/>
    <p:sldId id="270" r:id="rId3"/>
    <p:sldId id="271" r:id="rId4"/>
    <p:sldId id="272" r:id="rId5"/>
    <p:sldId id="264" r:id="rId6"/>
    <p:sldId id="282" r:id="rId7"/>
    <p:sldId id="257" r:id="rId8"/>
    <p:sldId id="277" r:id="rId9"/>
    <p:sldId id="276" r:id="rId10"/>
    <p:sldId id="278" r:id="rId11"/>
    <p:sldId id="279" r:id="rId12"/>
    <p:sldId id="280" r:id="rId13"/>
    <p:sldId id="281" r:id="rId14"/>
    <p:sldId id="275" r:id="rId15"/>
    <p:sldId id="274" r:id="rId16"/>
    <p:sldId id="273" r:id="rId17"/>
    <p:sldId id="25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8" d="100"/>
          <a:sy n="98" d="100"/>
        </p:scale>
        <p:origin x="-116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059156-1FF3-E548-9783-3F497628F448}" type="datetimeFigureOut">
              <a:rPr lang="en-US" smtClean="0"/>
              <a:t>19-10-10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2FBC0A-00A1-734A-9850-EF56D61FD9E9}" type="slidenum">
              <a:rPr lang="en-US" smtClean="0"/>
              <a:t>‹#›</a:t>
            </a:fld>
            <a:endParaRPr lang="en-US"/>
          </a:p>
        </p:txBody>
      </p:sp>
    </p:spTree>
    <p:extLst>
      <p:ext uri="{BB962C8B-B14F-4D97-AF65-F5344CB8AC3E}">
        <p14:creationId xmlns:p14="http://schemas.microsoft.com/office/powerpoint/2010/main" val="18199117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FBC0A-00A1-734A-9850-EF56D61FD9E9}" type="slidenum">
              <a:rPr lang="en-US" smtClean="0"/>
              <a:t>15</a:t>
            </a:fld>
            <a:endParaRPr lang="en-US"/>
          </a:p>
        </p:txBody>
      </p:sp>
    </p:spTree>
    <p:extLst>
      <p:ext uri="{BB962C8B-B14F-4D97-AF65-F5344CB8AC3E}">
        <p14:creationId xmlns:p14="http://schemas.microsoft.com/office/powerpoint/2010/main" val="3507600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B1A24CD3-204F-4468-8EE4-28A6668D006A}" type="datetimeFigureOut">
              <a:rPr lang="en-US" smtClean="0"/>
              <a:t>19-10-08</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CA"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19-10-08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CA"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19-10-08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B1A24CD3-204F-4468-8EE4-28A6668D006A}" type="datetimeFigureOut">
              <a:rPr lang="en-US" smtClean="0"/>
              <a:t>19-10-08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A24CD3-204F-4468-8EE4-28A6668D006A}" type="datetimeFigureOut">
              <a:rPr lang="en-US" smtClean="0"/>
              <a:t>19-10-08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CA"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19-10-08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CA"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B1A24CD3-204F-4468-8EE4-28A6668D006A}" type="datetimeFigureOut">
              <a:rPr lang="en-US" smtClean="0"/>
              <a:t>19-10-08</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CA"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CA"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19-10-08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CA"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19-10-08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19-10-08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CA"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19-10-08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19-10-08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CA"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B1A24CD3-204F-4468-8EE4-28A6668D006A}" type="datetimeFigureOut">
              <a:rPr lang="en-US" smtClean="0"/>
              <a:t>19-10-08</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CA"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CA"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19-10-08</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CA"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B1A24CD3-204F-4468-8EE4-28A6668D006A}" type="datetimeFigureOut">
              <a:rPr lang="en-US" smtClean="0"/>
              <a:t>19-10-08</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CA"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CA"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19-10-08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B1A24CD3-204F-4468-8EE4-28A6668D006A}" type="datetimeFigureOut">
              <a:rPr lang="en-US" smtClean="0"/>
              <a:t>19-10-08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CA"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19-10-08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CA"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B1A24CD3-204F-4468-8EE4-28A6668D006A}" type="datetimeFigureOut">
              <a:rPr lang="en-US" smtClean="0"/>
              <a:t>19-10-08</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57AF16DE-A0D5-4438-950F-5B1E159C2C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www.youtube.com/watch?v=gvqj_Tk_kuM" TargetMode="Externa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www.youtube.com/watch?v=YWwAOutgWBQ" TargetMode="Externa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 Id="rId3" Type="http://schemas.openxmlformats.org/officeDocument/2006/relationships/hyperlink" Target="https://www.youtube.com/watch?v=jUm88F3MEbQ"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jr9QtXwC9vc" TargetMode="External"/><Relationship Id="rId4" Type="http://schemas.openxmlformats.org/officeDocument/2006/relationships/image" Target="../media/image13.png"/><Relationship Id="rId1" Type="http://schemas.openxmlformats.org/officeDocument/2006/relationships/slideLayout" Target="../slideLayouts/slideLayout13.xml"/><Relationship Id="rId2" Type="http://schemas.openxmlformats.org/officeDocument/2006/relationships/hyperlink" Target="https://www.youtube.com/watch?v=AXCTMGYUg9A"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 Id="rId3" Type="http://schemas.openxmlformats.org/officeDocument/2006/relationships/hyperlink" Target="https://www.youtube.com/watch?v=CaE0JD1X12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hyperlink" Target="https://www.youtube.com/watch?v=2UjR7ViU_y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zJtS3ACtbuU" TargetMode="External"/><Relationship Id="rId4"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hyperlink" Target="https://www.youtube.com/watch?v=MBZ-POVsrlI"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hyperlink" Target="https://www.youtube.com/watch?v=w918Eh3fij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724166" y="3226543"/>
            <a:ext cx="3704508" cy="1582318"/>
          </a:xfrm>
        </p:spPr>
        <p:txBody>
          <a:bodyPr/>
          <a:lstStyle/>
          <a:p>
            <a:r>
              <a:rPr lang="en-US" sz="5400" b="1" dirty="0" smtClean="0"/>
              <a:t>Examples of Bias</a:t>
            </a:r>
            <a:endParaRPr lang="en-US" sz="5400" b="1" dirty="0"/>
          </a:p>
        </p:txBody>
      </p:sp>
      <p:sp>
        <p:nvSpPr>
          <p:cNvPr id="3" name="Content Placeholder 2"/>
          <p:cNvSpPr>
            <a:spLocks noGrp="1"/>
          </p:cNvSpPr>
          <p:nvPr>
            <p:ph idx="1"/>
          </p:nvPr>
        </p:nvSpPr>
        <p:spPr>
          <a:xfrm>
            <a:off x="2178423" y="272117"/>
            <a:ext cx="6711262" cy="6466022"/>
          </a:xfrm>
        </p:spPr>
        <p:txBody>
          <a:bodyPr>
            <a:normAutofit/>
          </a:bodyPr>
          <a:lstStyle/>
          <a:p>
            <a:pPr marL="0" indent="0">
              <a:buNone/>
            </a:pPr>
            <a:r>
              <a:rPr lang="en-US" b="1" dirty="0" smtClean="0"/>
              <a:t>Bias: </a:t>
            </a:r>
            <a:r>
              <a:rPr lang="en-US" dirty="0" smtClean="0"/>
              <a:t>prejudice in </a:t>
            </a:r>
            <a:r>
              <a:rPr lang="en-US" dirty="0" err="1" smtClean="0"/>
              <a:t>favour</a:t>
            </a:r>
            <a:r>
              <a:rPr lang="en-US" dirty="0" smtClean="0"/>
              <a:t> of or against something based on personal beliefs, religion, politics, history etc. Everyone has bias. </a:t>
            </a:r>
          </a:p>
          <a:p>
            <a:pPr marL="0" indent="0">
              <a:buNone/>
            </a:pPr>
            <a:r>
              <a:rPr lang="en-US" dirty="0" smtClean="0"/>
              <a:t>*** The very nature of deciding that something is important enough to write about is bias.</a:t>
            </a:r>
          </a:p>
          <a:p>
            <a:pPr marL="0" indent="0">
              <a:buNone/>
            </a:pPr>
            <a:r>
              <a:rPr lang="en-US" dirty="0" smtClean="0"/>
              <a:t>Any time an individual tells a story, bias will be present. This is especially true in autobiographies. </a:t>
            </a:r>
          </a:p>
          <a:p>
            <a:pPr marL="0" indent="0">
              <a:buNone/>
            </a:pPr>
            <a:r>
              <a:rPr lang="en-US" dirty="0" smtClean="0"/>
              <a:t>As human beings, we remember situations in specific ways. Our opinions on events are made bias by the emotions that we felt in the moment (good or bad).</a:t>
            </a:r>
          </a:p>
          <a:p>
            <a:pPr marL="0" indent="0">
              <a:buNone/>
            </a:pPr>
            <a:endParaRPr lang="en-US" dirty="0"/>
          </a:p>
        </p:txBody>
      </p:sp>
    </p:spTree>
    <p:extLst>
      <p:ext uri="{BB962C8B-B14F-4D97-AF65-F5344CB8AC3E}">
        <p14:creationId xmlns:p14="http://schemas.microsoft.com/office/powerpoint/2010/main" val="3505422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2076640" y="3105835"/>
            <a:ext cx="5973972" cy="369332"/>
          </a:xfrm>
          <a:prstGeom prst="rect">
            <a:avLst/>
          </a:prstGeom>
        </p:spPr>
        <p:txBody>
          <a:bodyPr wrap="square">
            <a:spAutoFit/>
          </a:bodyPr>
          <a:lstStyle/>
          <a:p>
            <a:r>
              <a:rPr lang="en-US" dirty="0">
                <a:hlinkClick r:id="rId2"/>
              </a:rPr>
              <a:t>https://www.youtube.com/watch?v=</a:t>
            </a:r>
            <a:r>
              <a:rPr lang="en-US" dirty="0" smtClean="0">
                <a:hlinkClick r:id="rId2"/>
              </a:rPr>
              <a:t>gvqj_Tk_kuM</a:t>
            </a:r>
            <a:r>
              <a:rPr lang="en-US" dirty="0" smtClean="0"/>
              <a:t> </a:t>
            </a:r>
            <a:endParaRPr lang="en-US" dirty="0"/>
          </a:p>
        </p:txBody>
      </p:sp>
      <p:pic>
        <p:nvPicPr>
          <p:cNvPr id="3" name="Picture 2"/>
          <p:cNvPicPr>
            <a:picLocks noChangeAspect="1"/>
          </p:cNvPicPr>
          <p:nvPr/>
        </p:nvPicPr>
        <p:blipFill>
          <a:blip r:embed="rId3"/>
          <a:stretch>
            <a:fillRect/>
          </a:stretch>
        </p:blipFill>
        <p:spPr>
          <a:xfrm>
            <a:off x="0" y="0"/>
            <a:ext cx="4839128" cy="6858000"/>
          </a:xfrm>
          <a:prstGeom prst="rect">
            <a:avLst/>
          </a:prstGeom>
        </p:spPr>
      </p:pic>
      <p:sp>
        <p:nvSpPr>
          <p:cNvPr id="4" name="TextBox 3"/>
          <p:cNvSpPr txBox="1"/>
          <p:nvPr/>
        </p:nvSpPr>
        <p:spPr>
          <a:xfrm rot="19930392">
            <a:off x="5055261" y="1893991"/>
            <a:ext cx="3983429" cy="830997"/>
          </a:xfrm>
          <a:prstGeom prst="rect">
            <a:avLst/>
          </a:prstGeom>
          <a:noFill/>
        </p:spPr>
        <p:txBody>
          <a:bodyPr wrap="square" rtlCol="0">
            <a:spAutoFit/>
          </a:bodyPr>
          <a:lstStyle/>
          <a:p>
            <a:pPr algn="ctr"/>
            <a:r>
              <a:rPr lang="en-US" sz="2400" b="1" dirty="0" smtClean="0"/>
              <a:t>BASED ON THE ENCREDIBLE TRUE STORY</a:t>
            </a:r>
            <a:endParaRPr lang="en-US" sz="2400" b="1" dirty="0"/>
          </a:p>
        </p:txBody>
      </p:sp>
    </p:spTree>
    <p:extLst>
      <p:ext uri="{BB962C8B-B14F-4D97-AF65-F5344CB8AC3E}">
        <p14:creationId xmlns:p14="http://schemas.microsoft.com/office/powerpoint/2010/main" val="3480547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3665" y="235374"/>
            <a:ext cx="4087612" cy="2796787"/>
          </a:xfrm>
          <a:prstGeom prst="rect">
            <a:avLst/>
          </a:prstGeom>
        </p:spPr>
      </p:pic>
      <p:sp>
        <p:nvSpPr>
          <p:cNvPr id="2" name="Rectangle 1"/>
          <p:cNvSpPr/>
          <p:nvPr/>
        </p:nvSpPr>
        <p:spPr>
          <a:xfrm>
            <a:off x="88981" y="28047"/>
            <a:ext cx="8604592" cy="7294305"/>
          </a:xfrm>
          <a:prstGeom prst="rect">
            <a:avLst/>
          </a:prstGeom>
        </p:spPr>
        <p:txBody>
          <a:bodyPr wrap="square">
            <a:spAutoFit/>
          </a:bodyPr>
          <a:lstStyle/>
          <a:p>
            <a:r>
              <a:rPr lang="en-US" dirty="0" smtClean="0"/>
              <a:t>					In </a:t>
            </a:r>
            <a:r>
              <a:rPr lang="en-US" dirty="0"/>
              <a:t>2009, The Blind Side showed </a:t>
            </a:r>
            <a:r>
              <a:rPr lang="en-US" dirty="0" smtClean="0"/>
              <a:t>					how </a:t>
            </a:r>
            <a:r>
              <a:rPr lang="en-US" dirty="0"/>
              <a:t>Michael </a:t>
            </a:r>
            <a:r>
              <a:rPr lang="en-US" dirty="0" err="1"/>
              <a:t>Oher</a:t>
            </a:r>
            <a:r>
              <a:rPr lang="en-US" dirty="0"/>
              <a:t> was adopted </a:t>
            </a:r>
            <a:r>
              <a:rPr lang="en-US" dirty="0" smtClean="0"/>
              <a:t>					by </a:t>
            </a:r>
            <a:r>
              <a:rPr lang="en-US" dirty="0"/>
              <a:t>a wealthy family and </a:t>
            </a:r>
            <a:r>
              <a:rPr lang="en-US" dirty="0" smtClean="0"/>
              <a:t>					                             overcame </a:t>
            </a:r>
            <a:r>
              <a:rPr lang="en-US" dirty="0"/>
              <a:t>the odds to become </a:t>
            </a:r>
            <a:r>
              <a:rPr lang="en-US" dirty="0" smtClean="0"/>
              <a:t>					an </a:t>
            </a:r>
            <a:r>
              <a:rPr lang="en-US" dirty="0"/>
              <a:t>NFL star. </a:t>
            </a:r>
            <a:endParaRPr lang="en-US" dirty="0" smtClean="0"/>
          </a:p>
          <a:p>
            <a:endParaRPr lang="en-US" dirty="0"/>
          </a:p>
          <a:p>
            <a:r>
              <a:rPr lang="en-US" dirty="0" smtClean="0"/>
              <a:t>					It </a:t>
            </a:r>
            <a:r>
              <a:rPr lang="en-US" dirty="0"/>
              <a:t>earned Sandra Bullock an </a:t>
            </a:r>
            <a:r>
              <a:rPr lang="en-US" dirty="0" smtClean="0"/>
              <a:t>					Academy </a:t>
            </a:r>
            <a:r>
              <a:rPr lang="en-US" dirty="0"/>
              <a:t>Award—and it also </a:t>
            </a:r>
            <a:r>
              <a:rPr lang="en-US" dirty="0" smtClean="0"/>
              <a:t/>
            </a:r>
            <a:br>
              <a:rPr lang="en-US" dirty="0" smtClean="0"/>
            </a:br>
            <a:r>
              <a:rPr lang="en-US" dirty="0" smtClean="0"/>
              <a:t>					Inspired </a:t>
            </a:r>
            <a:r>
              <a:rPr lang="en-US" dirty="0" err="1"/>
              <a:t>Oher</a:t>
            </a:r>
            <a:r>
              <a:rPr lang="en-US" dirty="0"/>
              <a:t> to write a book </a:t>
            </a:r>
            <a:r>
              <a:rPr lang="en-US" dirty="0" smtClean="0"/>
              <a:t>					setting </a:t>
            </a:r>
            <a:r>
              <a:rPr lang="en-US" dirty="0"/>
              <a:t>the record straight. For </a:t>
            </a:r>
            <a:r>
              <a:rPr lang="en-US" dirty="0" smtClean="0"/>
              <a:t>					starters</a:t>
            </a:r>
            <a:r>
              <a:rPr lang="en-US" dirty="0"/>
              <a:t>, </a:t>
            </a:r>
            <a:r>
              <a:rPr lang="en-US" dirty="0" err="1"/>
              <a:t>Oher</a:t>
            </a:r>
            <a:r>
              <a:rPr lang="en-US" dirty="0"/>
              <a:t> said adopted mom Leigh Anne </a:t>
            </a:r>
            <a:r>
              <a:rPr lang="en-US" dirty="0" err="1"/>
              <a:t>Tuhoy</a:t>
            </a:r>
            <a:r>
              <a:rPr lang="en-US" dirty="0"/>
              <a:t> didn't actually have to teach him how to play football. </a:t>
            </a:r>
            <a:endParaRPr lang="en-US" dirty="0" smtClean="0"/>
          </a:p>
          <a:p>
            <a:endParaRPr lang="en-US" dirty="0"/>
          </a:p>
          <a:p>
            <a:r>
              <a:rPr lang="en-US" dirty="0" smtClean="0"/>
              <a:t>"</a:t>
            </a:r>
            <a:r>
              <a:rPr lang="en-US" dirty="0"/>
              <a:t>No, that's not me at all! I've been studying—really studying—the game since I was a kid</a:t>
            </a:r>
            <a:r>
              <a:rPr lang="en-US" dirty="0" smtClean="0"/>
              <a:t>! I </a:t>
            </a:r>
            <a:r>
              <a:rPr lang="en-US" dirty="0"/>
              <a:t>felt like it portrayed me as dumb instead of as a kid who had never had consistent academic instruction and ended up thriving once he got it. </a:t>
            </a:r>
            <a:endParaRPr lang="en-US" dirty="0" smtClean="0"/>
          </a:p>
          <a:p>
            <a:endParaRPr lang="en-US" dirty="0"/>
          </a:p>
          <a:p>
            <a:r>
              <a:rPr lang="en-US" dirty="0" smtClean="0"/>
              <a:t>Quinton </a:t>
            </a:r>
            <a:r>
              <a:rPr lang="en-US" dirty="0"/>
              <a:t>Aaron did a great job acting the part, but I could not figure out why the director chose to show me as someone who had to be taught the game of football</a:t>
            </a:r>
            <a:r>
              <a:rPr lang="en-US" dirty="0" smtClean="0"/>
              <a:t>.”</a:t>
            </a:r>
          </a:p>
          <a:p>
            <a:endParaRPr lang="en-US" dirty="0"/>
          </a:p>
          <a:p>
            <a:r>
              <a:rPr lang="en-US" b="1" dirty="0"/>
              <a:t>On a scale of 1-10 how morally questionable was it </a:t>
            </a:r>
            <a:r>
              <a:rPr lang="en-US" b="1" dirty="0" smtClean="0"/>
              <a:t>for this film to over exaggerate Anne’s involvement in Michael’s success?</a:t>
            </a:r>
            <a:endParaRPr lang="en-US" b="1" dirty="0"/>
          </a:p>
          <a:p>
            <a:endParaRPr lang="en-US" dirty="0"/>
          </a:p>
        </p:txBody>
      </p:sp>
    </p:spTree>
    <p:extLst>
      <p:ext uri="{BB962C8B-B14F-4D97-AF65-F5344CB8AC3E}">
        <p14:creationId xmlns:p14="http://schemas.microsoft.com/office/powerpoint/2010/main" val="3884229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1607286" y="3248373"/>
            <a:ext cx="6642562" cy="369332"/>
          </a:xfrm>
          <a:prstGeom prst="rect">
            <a:avLst/>
          </a:prstGeom>
        </p:spPr>
        <p:txBody>
          <a:bodyPr wrap="square">
            <a:spAutoFit/>
          </a:bodyPr>
          <a:lstStyle/>
          <a:p>
            <a:r>
              <a:rPr lang="en-US" dirty="0">
                <a:hlinkClick r:id="rId2"/>
              </a:rPr>
              <a:t>https://www.youtube.com/watch?v=</a:t>
            </a:r>
            <a:r>
              <a:rPr lang="en-US" dirty="0" smtClean="0">
                <a:hlinkClick r:id="rId2"/>
              </a:rPr>
              <a:t>YWwAOutgWBQ</a:t>
            </a:r>
            <a:r>
              <a:rPr lang="en-US" dirty="0" smtClean="0"/>
              <a:t> </a:t>
            </a:r>
            <a:endParaRPr lang="en-US" dirty="0"/>
          </a:p>
        </p:txBody>
      </p:sp>
      <p:pic>
        <p:nvPicPr>
          <p:cNvPr id="3" name="Picture 2"/>
          <p:cNvPicPr>
            <a:picLocks noChangeAspect="1"/>
          </p:cNvPicPr>
          <p:nvPr/>
        </p:nvPicPr>
        <p:blipFill>
          <a:blip r:embed="rId3"/>
          <a:stretch>
            <a:fillRect/>
          </a:stretch>
        </p:blipFill>
        <p:spPr>
          <a:xfrm>
            <a:off x="0" y="0"/>
            <a:ext cx="4617720" cy="6858000"/>
          </a:xfrm>
          <a:prstGeom prst="rect">
            <a:avLst/>
          </a:prstGeom>
        </p:spPr>
      </p:pic>
    </p:spTree>
    <p:extLst>
      <p:ext uri="{BB962C8B-B14F-4D97-AF65-F5344CB8AC3E}">
        <p14:creationId xmlns:p14="http://schemas.microsoft.com/office/powerpoint/2010/main" val="3398685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02170" y="367713"/>
            <a:ext cx="4815381" cy="6186310"/>
          </a:xfrm>
          <a:prstGeom prst="rect">
            <a:avLst/>
          </a:prstGeom>
        </p:spPr>
        <p:txBody>
          <a:bodyPr wrap="square">
            <a:spAutoFit/>
          </a:bodyPr>
          <a:lstStyle/>
          <a:p>
            <a:r>
              <a:rPr lang="en-US" dirty="0"/>
              <a:t>This Russell Crowe-led hit took an uplifting look into the life story of economics Nobel Laureate John Nash—one that was unfortunately highly fictionalized. For starters, the real-life Nash never joined Wheeler Laboratory at MIT, because it doesn't </a:t>
            </a:r>
            <a:r>
              <a:rPr lang="en-US" dirty="0" smtClean="0"/>
              <a:t>exist (he did work at MIT). </a:t>
            </a:r>
          </a:p>
          <a:p>
            <a:endParaRPr lang="en-US" dirty="0"/>
          </a:p>
          <a:p>
            <a:r>
              <a:rPr lang="en-US" dirty="0" smtClean="0"/>
              <a:t>The </a:t>
            </a:r>
            <a:r>
              <a:rPr lang="en-US" dirty="0"/>
              <a:t>movie shows him as a dad, and he did become a father in real life…of a child out of wedlock, whose mother he abandoned. </a:t>
            </a:r>
            <a:r>
              <a:rPr lang="en-US" dirty="0" smtClean="0"/>
              <a:t>It also ignores proven instances of domestic abuse in the relationship.</a:t>
            </a:r>
          </a:p>
          <a:p>
            <a:endParaRPr lang="en-US" dirty="0"/>
          </a:p>
          <a:p>
            <a:r>
              <a:rPr lang="en-US" dirty="0" smtClean="0"/>
              <a:t>Nash </a:t>
            </a:r>
            <a:r>
              <a:rPr lang="en-US" dirty="0"/>
              <a:t>also never actually gave an acceptance speech for his Nobel prize</a:t>
            </a:r>
            <a:r>
              <a:rPr lang="en-US" dirty="0" smtClean="0"/>
              <a:t>.</a:t>
            </a:r>
          </a:p>
          <a:p>
            <a:endParaRPr lang="en-US" dirty="0"/>
          </a:p>
          <a:p>
            <a:r>
              <a:rPr lang="en-US" dirty="0" smtClean="0"/>
              <a:t> </a:t>
            </a:r>
            <a:r>
              <a:rPr lang="en-US" b="1" dirty="0"/>
              <a:t>On a scale of 1-10 how morally questionable was it </a:t>
            </a:r>
            <a:r>
              <a:rPr lang="en-US" b="1" dirty="0" smtClean="0"/>
              <a:t>for this film to fabricate information to cover up actions making the protagonist less likable?</a:t>
            </a:r>
            <a:endParaRPr lang="en-US" dirty="0"/>
          </a:p>
        </p:txBody>
      </p:sp>
      <p:pic>
        <p:nvPicPr>
          <p:cNvPr id="3" name="Picture 2"/>
          <p:cNvPicPr>
            <a:picLocks noChangeAspect="1"/>
          </p:cNvPicPr>
          <p:nvPr/>
        </p:nvPicPr>
        <p:blipFill>
          <a:blip r:embed="rId2"/>
          <a:stretch>
            <a:fillRect/>
          </a:stretch>
        </p:blipFill>
        <p:spPr>
          <a:xfrm>
            <a:off x="259176" y="932973"/>
            <a:ext cx="3429430" cy="4302043"/>
          </a:xfrm>
          <a:prstGeom prst="rect">
            <a:avLst/>
          </a:prstGeom>
        </p:spPr>
      </p:pic>
    </p:spTree>
    <p:extLst>
      <p:ext uri="{BB962C8B-B14F-4D97-AF65-F5344CB8AC3E}">
        <p14:creationId xmlns:p14="http://schemas.microsoft.com/office/powerpoint/2010/main" val="262478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4572000" cy="6858000"/>
          </a:xfrm>
          <a:prstGeom prst="rect">
            <a:avLst/>
          </a:prstGeom>
        </p:spPr>
      </p:pic>
      <p:sp>
        <p:nvSpPr>
          <p:cNvPr id="3" name="Rectangle 2"/>
          <p:cNvSpPr/>
          <p:nvPr/>
        </p:nvSpPr>
        <p:spPr>
          <a:xfrm rot="16200000">
            <a:off x="1715816" y="3300205"/>
            <a:ext cx="6409304" cy="369332"/>
          </a:xfrm>
          <a:prstGeom prst="rect">
            <a:avLst/>
          </a:prstGeom>
        </p:spPr>
        <p:txBody>
          <a:bodyPr wrap="square">
            <a:spAutoFit/>
          </a:bodyPr>
          <a:lstStyle/>
          <a:p>
            <a:r>
              <a:rPr lang="en-US" dirty="0">
                <a:hlinkClick r:id="rId3"/>
              </a:rPr>
              <a:t>https://www.youtube.com/watch?v=</a:t>
            </a:r>
            <a:r>
              <a:rPr lang="en-US" dirty="0" smtClean="0">
                <a:hlinkClick r:id="rId3"/>
              </a:rPr>
              <a:t>jUm88F3MEbQ</a:t>
            </a:r>
            <a:r>
              <a:rPr lang="en-US" dirty="0" smtClean="0"/>
              <a:t> </a:t>
            </a:r>
            <a:endParaRPr lang="en-US" dirty="0"/>
          </a:p>
        </p:txBody>
      </p:sp>
      <p:sp>
        <p:nvSpPr>
          <p:cNvPr id="4" name="Rectangle 3"/>
          <p:cNvSpPr/>
          <p:nvPr/>
        </p:nvSpPr>
        <p:spPr>
          <a:xfrm>
            <a:off x="5201712" y="1351628"/>
            <a:ext cx="3726849" cy="4524316"/>
          </a:xfrm>
          <a:prstGeom prst="rect">
            <a:avLst/>
          </a:prstGeom>
        </p:spPr>
        <p:txBody>
          <a:bodyPr wrap="square">
            <a:spAutoFit/>
          </a:bodyPr>
          <a:lstStyle/>
          <a:p>
            <a:r>
              <a:rPr lang="en-US" b="1" i="1" dirty="0" smtClean="0"/>
              <a:t>Titanic</a:t>
            </a:r>
            <a:r>
              <a:rPr lang="en-US" b="1" dirty="0" smtClean="0"/>
              <a:t> makes no effort to make this film based on the 1912 tragedy follow actual facts (nor convince the audience that it has done so). </a:t>
            </a:r>
            <a:endParaRPr lang="en-US" b="1" dirty="0"/>
          </a:p>
          <a:p>
            <a:endParaRPr lang="en-US" b="1" dirty="0" smtClean="0"/>
          </a:p>
          <a:p>
            <a:r>
              <a:rPr lang="en-US" b="1" dirty="0" smtClean="0"/>
              <a:t>While the sequence of events regarding the sinking itself are accurate. Rose and Jack never existed.</a:t>
            </a:r>
          </a:p>
          <a:p>
            <a:endParaRPr lang="en-US" b="1" dirty="0"/>
          </a:p>
          <a:p>
            <a:r>
              <a:rPr lang="en-US" b="1" dirty="0" smtClean="0"/>
              <a:t>The film does however, use real ship personal and historical figures as secondary characters (creating fictional stories for real life people). </a:t>
            </a:r>
            <a:endParaRPr lang="en-US" b="1" i="1" dirty="0"/>
          </a:p>
        </p:txBody>
      </p:sp>
    </p:spTree>
    <p:extLst>
      <p:ext uri="{BB962C8B-B14F-4D97-AF65-F5344CB8AC3E}">
        <p14:creationId xmlns:p14="http://schemas.microsoft.com/office/powerpoint/2010/main" val="3683132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3500" y="0"/>
            <a:ext cx="8996881" cy="6858000"/>
          </a:xfrm>
          <a:prstGeom prst="rect">
            <a:avLst/>
          </a:prstGeom>
        </p:spPr>
      </p:pic>
    </p:spTree>
    <p:extLst>
      <p:ext uri="{BB962C8B-B14F-4D97-AF65-F5344CB8AC3E}">
        <p14:creationId xmlns:p14="http://schemas.microsoft.com/office/powerpoint/2010/main" val="3429287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6425" y="5196935"/>
            <a:ext cx="6732115" cy="646331"/>
          </a:xfrm>
          <a:prstGeom prst="rect">
            <a:avLst/>
          </a:prstGeom>
        </p:spPr>
        <p:txBody>
          <a:bodyPr wrap="square">
            <a:spAutoFit/>
          </a:bodyPr>
          <a:lstStyle/>
          <a:p>
            <a:pPr algn="ctr"/>
            <a:r>
              <a:rPr lang="en-US" b="1" dirty="0" smtClean="0"/>
              <a:t>TRAILER</a:t>
            </a:r>
            <a:r>
              <a:rPr lang="en-US" dirty="0" smtClean="0">
                <a:hlinkClick r:id="rId2"/>
              </a:rPr>
              <a:t/>
            </a:r>
            <a:br>
              <a:rPr lang="en-US" dirty="0" smtClean="0">
                <a:hlinkClick r:id="rId2"/>
              </a:rPr>
            </a:br>
            <a:endParaRPr lang="en-US" dirty="0"/>
          </a:p>
        </p:txBody>
      </p:sp>
      <p:sp>
        <p:nvSpPr>
          <p:cNvPr id="3" name="Rectangle 2"/>
          <p:cNvSpPr/>
          <p:nvPr/>
        </p:nvSpPr>
        <p:spPr>
          <a:xfrm>
            <a:off x="1242642" y="5520101"/>
            <a:ext cx="6691147" cy="369332"/>
          </a:xfrm>
          <a:prstGeom prst="rect">
            <a:avLst/>
          </a:prstGeom>
        </p:spPr>
        <p:txBody>
          <a:bodyPr wrap="square">
            <a:spAutoFit/>
          </a:bodyPr>
          <a:lstStyle/>
          <a:p>
            <a:r>
              <a:rPr lang="en-US" dirty="0">
                <a:hlinkClick r:id="rId3"/>
              </a:rPr>
              <a:t>https://www.youtube.com/watch?v=</a:t>
            </a:r>
            <a:r>
              <a:rPr lang="en-US" dirty="0" smtClean="0">
                <a:hlinkClick r:id="rId3"/>
              </a:rPr>
              <a:t>jr9QtXwC9vc</a:t>
            </a:r>
            <a:r>
              <a:rPr lang="en-US" dirty="0" smtClean="0"/>
              <a:t> </a:t>
            </a:r>
            <a:endParaRPr lang="en-US" dirty="0"/>
          </a:p>
        </p:txBody>
      </p:sp>
      <p:pic>
        <p:nvPicPr>
          <p:cNvPr id="4" name="Picture 3"/>
          <p:cNvPicPr>
            <a:picLocks noChangeAspect="1"/>
          </p:cNvPicPr>
          <p:nvPr/>
        </p:nvPicPr>
        <p:blipFill>
          <a:blip r:embed="rId4"/>
          <a:stretch>
            <a:fillRect/>
          </a:stretch>
        </p:blipFill>
        <p:spPr>
          <a:xfrm>
            <a:off x="2776407" y="691363"/>
            <a:ext cx="2972518" cy="4346908"/>
          </a:xfrm>
          <a:prstGeom prst="rect">
            <a:avLst/>
          </a:prstGeom>
        </p:spPr>
      </p:pic>
    </p:spTree>
    <p:extLst>
      <p:ext uri="{BB962C8B-B14F-4D97-AF65-F5344CB8AC3E}">
        <p14:creationId xmlns:p14="http://schemas.microsoft.com/office/powerpoint/2010/main" val="513833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809380"/>
            <a:ext cx="8216900" cy="5118100"/>
          </a:xfrm>
          <a:prstGeom prst="rect">
            <a:avLst/>
          </a:prstGeom>
        </p:spPr>
      </p:pic>
      <p:sp>
        <p:nvSpPr>
          <p:cNvPr id="3" name="Rectangle 2"/>
          <p:cNvSpPr/>
          <p:nvPr/>
        </p:nvSpPr>
        <p:spPr>
          <a:xfrm>
            <a:off x="1314095" y="5927480"/>
            <a:ext cx="6707355" cy="369332"/>
          </a:xfrm>
          <a:prstGeom prst="rect">
            <a:avLst/>
          </a:prstGeom>
        </p:spPr>
        <p:txBody>
          <a:bodyPr wrap="square">
            <a:spAutoFit/>
          </a:bodyPr>
          <a:lstStyle/>
          <a:p>
            <a:r>
              <a:rPr lang="en-US" dirty="0">
                <a:hlinkClick r:id="rId3"/>
              </a:rPr>
              <a:t>https://www.youtube.com/watch?v=</a:t>
            </a:r>
            <a:r>
              <a:rPr lang="en-US" dirty="0" smtClean="0">
                <a:hlinkClick r:id="rId3"/>
              </a:rPr>
              <a:t>CaE0JD1X12g</a:t>
            </a:r>
            <a:r>
              <a:rPr lang="en-US" dirty="0" smtClean="0"/>
              <a:t> </a:t>
            </a:r>
            <a:endParaRPr lang="en-US" dirty="0"/>
          </a:p>
        </p:txBody>
      </p:sp>
    </p:spTree>
    <p:extLst>
      <p:ext uri="{BB962C8B-B14F-4D97-AF65-F5344CB8AC3E}">
        <p14:creationId xmlns:p14="http://schemas.microsoft.com/office/powerpoint/2010/main" val="2607147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responsibilities does an autobiographer have in depicting their life story?</a:t>
            </a:r>
            <a:endParaRPr lang="en-US" dirty="0"/>
          </a:p>
        </p:txBody>
      </p:sp>
      <p:sp>
        <p:nvSpPr>
          <p:cNvPr id="3" name="Content Placeholder 2"/>
          <p:cNvSpPr>
            <a:spLocks noGrp="1"/>
          </p:cNvSpPr>
          <p:nvPr>
            <p:ph idx="1"/>
          </p:nvPr>
        </p:nvSpPr>
        <p:spPr/>
        <p:txBody>
          <a:bodyPr/>
          <a:lstStyle/>
          <a:p>
            <a:r>
              <a:rPr lang="en-US" dirty="0" smtClean="0"/>
              <a:t>What are their responsibilities to looking at their experience from multiple perspectives?</a:t>
            </a:r>
          </a:p>
          <a:p>
            <a:r>
              <a:rPr lang="en-US" dirty="0" smtClean="0"/>
              <a:t>What responsibilities do they have in depicting real life individuals mentioned in their story?</a:t>
            </a:r>
            <a:endParaRPr lang="en-US" dirty="0"/>
          </a:p>
        </p:txBody>
      </p:sp>
      <p:sp>
        <p:nvSpPr>
          <p:cNvPr id="4" name="Picture Placeholder 3"/>
          <p:cNvSpPr>
            <a:spLocks noGrp="1"/>
          </p:cNvSpPr>
          <p:nvPr>
            <p:ph type="pic" sz="quarter" idx="13"/>
          </p:nvPr>
        </p:nvSpPr>
        <p:spPr/>
      </p:sp>
    </p:spTree>
    <p:extLst>
      <p:ext uri="{BB962C8B-B14F-4D97-AF65-F5344CB8AC3E}">
        <p14:creationId xmlns:p14="http://schemas.microsoft.com/office/powerpoint/2010/main" val="25508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23900"/>
            <a:ext cx="9144000" cy="5386192"/>
          </a:xfrm>
          <a:prstGeom prst="rect">
            <a:avLst/>
          </a:prstGeom>
        </p:spPr>
      </p:pic>
      <p:sp>
        <p:nvSpPr>
          <p:cNvPr id="3" name="Rectangle 2"/>
          <p:cNvSpPr/>
          <p:nvPr/>
        </p:nvSpPr>
        <p:spPr>
          <a:xfrm>
            <a:off x="1586228" y="6294758"/>
            <a:ext cx="5774327" cy="369332"/>
          </a:xfrm>
          <a:prstGeom prst="rect">
            <a:avLst/>
          </a:prstGeom>
        </p:spPr>
        <p:txBody>
          <a:bodyPr wrap="square">
            <a:spAutoFit/>
          </a:bodyPr>
          <a:lstStyle/>
          <a:p>
            <a:r>
              <a:rPr lang="en-US" dirty="0">
                <a:hlinkClick r:id="rId3"/>
              </a:rPr>
              <a:t>https://www.youtube.com/watch?v=</a:t>
            </a:r>
            <a:r>
              <a:rPr lang="en-US" dirty="0" smtClean="0">
                <a:hlinkClick r:id="rId3"/>
              </a:rPr>
              <a:t>2UjR7ViU_yo</a:t>
            </a:r>
            <a:r>
              <a:rPr lang="en-US" dirty="0" smtClean="0"/>
              <a:t> </a:t>
            </a:r>
            <a:endParaRPr lang="en-US" dirty="0"/>
          </a:p>
        </p:txBody>
      </p:sp>
    </p:spTree>
    <p:extLst>
      <p:ext uri="{BB962C8B-B14F-4D97-AF65-F5344CB8AC3E}">
        <p14:creationId xmlns:p14="http://schemas.microsoft.com/office/powerpoint/2010/main" val="2015680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4700187" cy="6858000"/>
          </a:xfrm>
          <a:prstGeom prst="rect">
            <a:avLst/>
          </a:prstGeom>
        </p:spPr>
      </p:pic>
      <p:sp>
        <p:nvSpPr>
          <p:cNvPr id="3" name="Rectangle 2"/>
          <p:cNvSpPr/>
          <p:nvPr/>
        </p:nvSpPr>
        <p:spPr>
          <a:xfrm>
            <a:off x="4891362" y="854741"/>
            <a:ext cx="4066583" cy="5632312"/>
          </a:xfrm>
          <a:prstGeom prst="rect">
            <a:avLst/>
          </a:prstGeom>
        </p:spPr>
        <p:txBody>
          <a:bodyPr wrap="square">
            <a:spAutoFit/>
          </a:bodyPr>
          <a:lstStyle/>
          <a:p>
            <a:r>
              <a:rPr lang="en-US" dirty="0"/>
              <a:t>a memoir and exposé written by Christina Crawford, the adopted daughter of actress Joan Crawford</a:t>
            </a:r>
            <a:r>
              <a:rPr lang="en-US" dirty="0" smtClean="0"/>
              <a:t>.</a:t>
            </a:r>
          </a:p>
          <a:p>
            <a:endParaRPr lang="en-US" dirty="0"/>
          </a:p>
          <a:p>
            <a:r>
              <a:rPr lang="en-US" dirty="0" smtClean="0"/>
              <a:t>Published </a:t>
            </a:r>
            <a:r>
              <a:rPr lang="en-US" dirty="0"/>
              <a:t>in 1978, it described the author's upbringing by an unbalanced alcoholic mother, whom she judged unfit to raise children. The book attracted much controversy regarding child abuse and child trafficking, with many family friends denouncing it as fiction, but others claiming that it was a broadly accurate, if exaggerated, account of Christina’s troubled childhood. </a:t>
            </a:r>
            <a:endParaRPr lang="en-US" dirty="0" smtClean="0"/>
          </a:p>
          <a:p>
            <a:endParaRPr lang="en-US" dirty="0"/>
          </a:p>
          <a:p>
            <a:r>
              <a:rPr lang="en-US" dirty="0" smtClean="0"/>
              <a:t>It </a:t>
            </a:r>
            <a:r>
              <a:rPr lang="en-US" dirty="0"/>
              <a:t>was turned into a 1981 film starring Faye Dunaway.</a:t>
            </a:r>
          </a:p>
        </p:txBody>
      </p:sp>
    </p:spTree>
    <p:extLst>
      <p:ext uri="{BB962C8B-B14F-4D97-AF65-F5344CB8AC3E}">
        <p14:creationId xmlns:p14="http://schemas.microsoft.com/office/powerpoint/2010/main" val="2592262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4416257"/>
            <a:ext cx="5458968" cy="1048684"/>
          </a:xfrm>
        </p:spPr>
        <p:txBody>
          <a:bodyPr>
            <a:normAutofit fontScale="90000"/>
          </a:bodyPr>
          <a:lstStyle/>
          <a:p>
            <a:r>
              <a:rPr lang="en-US" dirty="0" smtClean="0"/>
              <a:t>But What About Movies?</a:t>
            </a:r>
            <a:endParaRPr lang="en-US" dirty="0"/>
          </a:p>
        </p:txBody>
      </p:sp>
      <p:sp>
        <p:nvSpPr>
          <p:cNvPr id="3" name="Subtitle 2"/>
          <p:cNvSpPr>
            <a:spLocks noGrp="1"/>
          </p:cNvSpPr>
          <p:nvPr>
            <p:ph type="subTitle" idx="1"/>
          </p:nvPr>
        </p:nvSpPr>
        <p:spPr>
          <a:xfrm>
            <a:off x="3200400" y="5452170"/>
            <a:ext cx="5458968" cy="621792"/>
          </a:xfrm>
        </p:spPr>
        <p:txBody>
          <a:bodyPr/>
          <a:lstStyle/>
          <a:p>
            <a:endParaRPr lang="en-US" dirty="0"/>
          </a:p>
        </p:txBody>
      </p:sp>
    </p:spTree>
    <p:extLst>
      <p:ext uri="{BB962C8B-B14F-4D97-AF65-F5344CB8AC3E}">
        <p14:creationId xmlns:p14="http://schemas.microsoft.com/office/powerpoint/2010/main" val="2069117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64786" y="1913703"/>
            <a:ext cx="4572000" cy="923330"/>
          </a:xfrm>
          <a:prstGeom prst="rect">
            <a:avLst/>
          </a:prstGeom>
        </p:spPr>
        <p:txBody>
          <a:bodyPr>
            <a:spAutoFit/>
          </a:bodyPr>
          <a:lstStyle/>
          <a:p>
            <a:r>
              <a:rPr lang="en-US" dirty="0" smtClean="0"/>
              <a:t>Trailer</a:t>
            </a:r>
          </a:p>
          <a:p>
            <a:r>
              <a:rPr lang="en-US" dirty="0" smtClean="0">
                <a:hlinkClick r:id="rId2"/>
              </a:rPr>
              <a:t>https</a:t>
            </a:r>
            <a:r>
              <a:rPr lang="en-US" dirty="0">
                <a:hlinkClick r:id="rId2"/>
              </a:rPr>
              <a:t>://www.youtube.com/watch?v=MBZ-</a:t>
            </a:r>
            <a:r>
              <a:rPr lang="en-US" dirty="0" smtClean="0">
                <a:hlinkClick r:id="rId2"/>
              </a:rPr>
              <a:t>POVsrlI</a:t>
            </a:r>
            <a:r>
              <a:rPr lang="en-US" dirty="0" smtClean="0"/>
              <a:t> </a:t>
            </a:r>
            <a:endParaRPr lang="en-US" dirty="0"/>
          </a:p>
        </p:txBody>
      </p:sp>
      <p:sp>
        <p:nvSpPr>
          <p:cNvPr id="3" name="Rectangle 2"/>
          <p:cNvSpPr/>
          <p:nvPr/>
        </p:nvSpPr>
        <p:spPr>
          <a:xfrm>
            <a:off x="4864786" y="2933307"/>
            <a:ext cx="4572000" cy="923330"/>
          </a:xfrm>
          <a:prstGeom prst="rect">
            <a:avLst/>
          </a:prstGeom>
        </p:spPr>
        <p:txBody>
          <a:bodyPr>
            <a:spAutoFit/>
          </a:bodyPr>
          <a:lstStyle/>
          <a:p>
            <a:r>
              <a:rPr lang="en-US" dirty="0" smtClean="0"/>
              <a:t>Good Bad Flicks</a:t>
            </a:r>
          </a:p>
          <a:p>
            <a:r>
              <a:rPr lang="en-US" dirty="0" smtClean="0">
                <a:hlinkClick r:id="rId3"/>
              </a:rPr>
              <a:t>https</a:t>
            </a:r>
            <a:r>
              <a:rPr lang="en-US" dirty="0">
                <a:hlinkClick r:id="rId3"/>
              </a:rPr>
              <a:t>://www.youtube.com/watch?v=</a:t>
            </a:r>
            <a:r>
              <a:rPr lang="en-US" dirty="0" smtClean="0">
                <a:hlinkClick r:id="rId3"/>
              </a:rPr>
              <a:t>zJtS3ACtbuU</a:t>
            </a:r>
            <a:r>
              <a:rPr lang="en-US" dirty="0" smtClean="0"/>
              <a:t> </a:t>
            </a:r>
            <a:endParaRPr lang="en-US" dirty="0"/>
          </a:p>
        </p:txBody>
      </p:sp>
      <p:pic>
        <p:nvPicPr>
          <p:cNvPr id="4" name="Picture 3"/>
          <p:cNvPicPr>
            <a:picLocks noChangeAspect="1"/>
          </p:cNvPicPr>
          <p:nvPr/>
        </p:nvPicPr>
        <p:blipFill>
          <a:blip r:embed="rId4"/>
          <a:stretch>
            <a:fillRect/>
          </a:stretch>
        </p:blipFill>
        <p:spPr>
          <a:xfrm>
            <a:off x="-1" y="0"/>
            <a:ext cx="4613945" cy="6858000"/>
          </a:xfrm>
          <a:prstGeom prst="rect">
            <a:avLst/>
          </a:prstGeom>
        </p:spPr>
      </p:pic>
    </p:spTree>
    <p:extLst>
      <p:ext uri="{BB962C8B-B14F-4D97-AF65-F5344CB8AC3E}">
        <p14:creationId xmlns:p14="http://schemas.microsoft.com/office/powerpoint/2010/main" val="83376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True Story Of” </a:t>
            </a:r>
            <a:r>
              <a:rPr lang="en-US" dirty="0" err="1" smtClean="0">
                <a:solidFill>
                  <a:schemeClr val="tx1"/>
                </a:solidFill>
              </a:rPr>
              <a:t>vs</a:t>
            </a:r>
            <a:r>
              <a:rPr lang="en-US" dirty="0" smtClean="0"/>
              <a:t> “Based On” </a:t>
            </a:r>
            <a:r>
              <a:rPr lang="en-US" dirty="0" err="1" smtClean="0">
                <a:solidFill>
                  <a:srgbClr val="000000"/>
                </a:solidFill>
              </a:rPr>
              <a:t>vs</a:t>
            </a:r>
            <a:r>
              <a:rPr lang="en-US" dirty="0" smtClean="0"/>
              <a:t> “Inspired By”</a:t>
            </a:r>
            <a:endParaRPr lang="en-US" dirty="0"/>
          </a:p>
        </p:txBody>
      </p:sp>
      <p:sp>
        <p:nvSpPr>
          <p:cNvPr id="3" name="Content Placeholder 2"/>
          <p:cNvSpPr>
            <a:spLocks noGrp="1"/>
          </p:cNvSpPr>
          <p:nvPr>
            <p:ph idx="1"/>
          </p:nvPr>
        </p:nvSpPr>
        <p:spPr/>
        <p:txBody>
          <a:bodyPr/>
          <a:lstStyle/>
          <a:p>
            <a:r>
              <a:rPr lang="en-US" dirty="0" smtClean="0"/>
              <a:t>The true story of</a:t>
            </a:r>
            <a:r>
              <a:rPr lang="mr-IN" dirty="0" smtClean="0"/>
              <a:t>…</a:t>
            </a:r>
            <a:endParaRPr lang="en-CA" dirty="0" smtClean="0"/>
          </a:p>
          <a:p>
            <a:r>
              <a:rPr lang="en-CA" dirty="0" smtClean="0"/>
              <a:t>Based on a true story</a:t>
            </a:r>
            <a:r>
              <a:rPr lang="mr-IN" dirty="0" smtClean="0"/>
              <a:t>…</a:t>
            </a:r>
            <a:endParaRPr lang="en-CA" dirty="0" smtClean="0"/>
          </a:p>
          <a:p>
            <a:r>
              <a:rPr lang="en-CA" dirty="0" smtClean="0"/>
              <a:t>Inspired by a true story</a:t>
            </a:r>
            <a:endParaRPr lang="en-US" dirty="0"/>
          </a:p>
        </p:txBody>
      </p:sp>
      <p:sp>
        <p:nvSpPr>
          <p:cNvPr id="5" name="TextBox 4"/>
          <p:cNvSpPr txBox="1"/>
          <p:nvPr/>
        </p:nvSpPr>
        <p:spPr>
          <a:xfrm>
            <a:off x="272133" y="2057400"/>
            <a:ext cx="1645758" cy="3693319"/>
          </a:xfrm>
          <a:prstGeom prst="rect">
            <a:avLst/>
          </a:prstGeom>
          <a:noFill/>
        </p:spPr>
        <p:txBody>
          <a:bodyPr wrap="square" rtlCol="0">
            <a:spAutoFit/>
          </a:bodyPr>
          <a:lstStyle/>
          <a:p>
            <a:r>
              <a:rPr lang="en-US" dirty="0" smtClean="0"/>
              <a:t>We all have clear expectations regarding biographies and auto biographies, but what about the stories that fall somewhere in between?</a:t>
            </a:r>
            <a:endParaRPr lang="en-US" dirty="0"/>
          </a:p>
        </p:txBody>
      </p:sp>
    </p:spTree>
    <p:extLst>
      <p:ext uri="{BB962C8B-B14F-4D97-AF65-F5344CB8AC3E}">
        <p14:creationId xmlns:p14="http://schemas.microsoft.com/office/powerpoint/2010/main" val="1412388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4628098" cy="6858000"/>
          </a:xfrm>
          <a:prstGeom prst="rect">
            <a:avLst/>
          </a:prstGeom>
        </p:spPr>
      </p:pic>
      <p:sp>
        <p:nvSpPr>
          <p:cNvPr id="4" name="Rectangle 3"/>
          <p:cNvSpPr/>
          <p:nvPr/>
        </p:nvSpPr>
        <p:spPr>
          <a:xfrm rot="16200000">
            <a:off x="2044869" y="3666121"/>
            <a:ext cx="5789938" cy="369332"/>
          </a:xfrm>
          <a:prstGeom prst="rect">
            <a:avLst/>
          </a:prstGeom>
        </p:spPr>
        <p:txBody>
          <a:bodyPr wrap="square">
            <a:spAutoFit/>
          </a:bodyPr>
          <a:lstStyle/>
          <a:p>
            <a:r>
              <a:rPr lang="en-US" dirty="0">
                <a:hlinkClick r:id="rId3"/>
              </a:rPr>
              <a:t>https://www.youtube.com/watch?v=</a:t>
            </a:r>
            <a:r>
              <a:rPr lang="en-US" dirty="0" smtClean="0">
                <a:hlinkClick r:id="rId3"/>
              </a:rPr>
              <a:t>w918Eh3fij0</a:t>
            </a:r>
            <a:r>
              <a:rPr lang="en-US" dirty="0" smtClean="0"/>
              <a:t> </a:t>
            </a:r>
            <a:endParaRPr lang="en-US" dirty="0"/>
          </a:p>
        </p:txBody>
      </p:sp>
      <p:sp>
        <p:nvSpPr>
          <p:cNvPr id="6" name="TextBox 5"/>
          <p:cNvSpPr txBox="1"/>
          <p:nvPr/>
        </p:nvSpPr>
        <p:spPr>
          <a:xfrm rot="19930392">
            <a:off x="5055261" y="2078657"/>
            <a:ext cx="3983429" cy="461665"/>
          </a:xfrm>
          <a:prstGeom prst="rect">
            <a:avLst/>
          </a:prstGeom>
          <a:noFill/>
        </p:spPr>
        <p:txBody>
          <a:bodyPr wrap="square" rtlCol="0">
            <a:spAutoFit/>
          </a:bodyPr>
          <a:lstStyle/>
          <a:p>
            <a:r>
              <a:rPr lang="en-US" sz="2400" b="1" dirty="0" smtClean="0"/>
              <a:t>BASED ON A TRUE STORY</a:t>
            </a:r>
            <a:endParaRPr lang="en-US" sz="2400" b="1" dirty="0"/>
          </a:p>
        </p:txBody>
      </p:sp>
    </p:spTree>
    <p:extLst>
      <p:ext uri="{BB962C8B-B14F-4D97-AF65-F5344CB8AC3E}">
        <p14:creationId xmlns:p14="http://schemas.microsoft.com/office/powerpoint/2010/main" val="1781914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6370" y="163354"/>
            <a:ext cx="5162902" cy="6463309"/>
          </a:xfrm>
          <a:prstGeom prst="rect">
            <a:avLst/>
          </a:prstGeom>
        </p:spPr>
        <p:txBody>
          <a:bodyPr wrap="square">
            <a:spAutoFit/>
          </a:bodyPr>
          <a:lstStyle/>
          <a:p>
            <a:r>
              <a:rPr lang="en-US" dirty="0"/>
              <a:t>Ben Affleck's Argo was huge in 2012, winning three Academy Awards, including Best Picture. </a:t>
            </a:r>
            <a:endParaRPr lang="en-US" dirty="0" smtClean="0"/>
          </a:p>
          <a:p>
            <a:endParaRPr lang="en-US" dirty="0"/>
          </a:p>
          <a:p>
            <a:r>
              <a:rPr lang="en-US" dirty="0" smtClean="0"/>
              <a:t>Alas</a:t>
            </a:r>
            <a:r>
              <a:rPr lang="en-US" dirty="0"/>
              <a:t>, it's also fairly factually inaccurate, especially the way it minimizes Canada's role in the whole hostage-extraction plan that drives the story</a:t>
            </a:r>
            <a:r>
              <a:rPr lang="en-US" dirty="0" smtClean="0"/>
              <a:t>. </a:t>
            </a:r>
          </a:p>
          <a:p>
            <a:endParaRPr lang="en-US" dirty="0"/>
          </a:p>
          <a:p>
            <a:r>
              <a:rPr lang="en-US" dirty="0" smtClean="0"/>
              <a:t>President </a:t>
            </a:r>
            <a:r>
              <a:rPr lang="en-US" dirty="0"/>
              <a:t>Jimmy Carter himself called out Argo for making stuff up, saying "90 percent of the contributions to the ideas and consummation of the plan </a:t>
            </a:r>
            <a:r>
              <a:rPr lang="en-US" dirty="0" smtClean="0"/>
              <a:t>were Canadian.</a:t>
            </a:r>
          </a:p>
          <a:p>
            <a:endParaRPr lang="en-US" dirty="0"/>
          </a:p>
          <a:p>
            <a:r>
              <a:rPr lang="en-US" dirty="0" smtClean="0"/>
              <a:t>The </a:t>
            </a:r>
            <a:r>
              <a:rPr lang="en-US" dirty="0"/>
              <a:t>movie gives almost full credit to the American CIA." Carter specifically points out Ken Taylor (played by Victor Garber in the film) as the person he identifies as the main hero</a:t>
            </a:r>
            <a:r>
              <a:rPr lang="en-US" dirty="0" smtClean="0"/>
              <a:t>.</a:t>
            </a:r>
          </a:p>
          <a:p>
            <a:endParaRPr lang="en-US" dirty="0"/>
          </a:p>
          <a:p>
            <a:r>
              <a:rPr lang="en-US" b="1" dirty="0" smtClean="0"/>
              <a:t>On a scale of 1-10 how morally questionable was it for </a:t>
            </a:r>
            <a:r>
              <a:rPr lang="en-US" b="1" i="1" dirty="0" smtClean="0"/>
              <a:t>Argo</a:t>
            </a:r>
            <a:r>
              <a:rPr lang="en-US" b="1" dirty="0" smtClean="0"/>
              <a:t> to take the heroic actions of one man and give them to another?</a:t>
            </a:r>
            <a:endParaRPr lang="en-US" b="1" dirty="0"/>
          </a:p>
        </p:txBody>
      </p:sp>
      <p:pic>
        <p:nvPicPr>
          <p:cNvPr id="3" name="Picture 2"/>
          <p:cNvPicPr>
            <a:picLocks noChangeAspect="1"/>
          </p:cNvPicPr>
          <p:nvPr/>
        </p:nvPicPr>
        <p:blipFill>
          <a:blip r:embed="rId2"/>
          <a:stretch>
            <a:fillRect/>
          </a:stretch>
        </p:blipFill>
        <p:spPr>
          <a:xfrm>
            <a:off x="264325" y="910209"/>
            <a:ext cx="2899412" cy="2899412"/>
          </a:xfrm>
          <a:prstGeom prst="rect">
            <a:avLst/>
          </a:prstGeom>
        </p:spPr>
      </p:pic>
      <p:pic>
        <p:nvPicPr>
          <p:cNvPr id="4" name="Picture 3"/>
          <p:cNvPicPr>
            <a:picLocks noChangeAspect="1"/>
          </p:cNvPicPr>
          <p:nvPr/>
        </p:nvPicPr>
        <p:blipFill>
          <a:blip r:embed="rId3"/>
          <a:stretch>
            <a:fillRect/>
          </a:stretch>
        </p:blipFill>
        <p:spPr>
          <a:xfrm>
            <a:off x="525975" y="4014439"/>
            <a:ext cx="3139457" cy="1756134"/>
          </a:xfrm>
          <a:prstGeom prst="rect">
            <a:avLst/>
          </a:prstGeom>
        </p:spPr>
      </p:pic>
    </p:spTree>
    <p:extLst>
      <p:ext uri="{BB962C8B-B14F-4D97-AF65-F5344CB8AC3E}">
        <p14:creationId xmlns:p14="http://schemas.microsoft.com/office/powerpoint/2010/main" val="2238164174"/>
      </p:ext>
    </p:extLst>
  </p:cSld>
  <p:clrMapOvr>
    <a:masterClrMapping/>
  </p:clrMapOvr>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9814</TotalTime>
  <Words>757</Words>
  <Application>Microsoft Macintosh PowerPoint</Application>
  <PresentationFormat>On-screen Show (4:3)</PresentationFormat>
  <Paragraphs>64</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Plaza</vt:lpstr>
      <vt:lpstr>Examples of Bias</vt:lpstr>
      <vt:lpstr>What responsibilities does an autobiographer have in depicting their life story?</vt:lpstr>
      <vt:lpstr>PowerPoint Presentation</vt:lpstr>
      <vt:lpstr>PowerPoint Presentation</vt:lpstr>
      <vt:lpstr>But What About Movies?</vt:lpstr>
      <vt:lpstr>PowerPoint Presentation</vt:lpstr>
      <vt:lpstr>“The True Story Of” vs “Based On” vs “Inspired By”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Ethics  of  “Non  Fiction”  Literature</dc:title>
  <dc:creator>Kristina Andres</dc:creator>
  <cp:lastModifiedBy>Kristina Andres</cp:lastModifiedBy>
  <cp:revision>31</cp:revision>
  <dcterms:created xsi:type="dcterms:W3CDTF">2019-10-08T21:40:08Z</dcterms:created>
  <dcterms:modified xsi:type="dcterms:W3CDTF">2019-10-15T17:14:17Z</dcterms:modified>
</cp:coreProperties>
</file>