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1" r:id="rId4"/>
    <p:sldId id="262" r:id="rId5"/>
    <p:sldId id="263" r:id="rId6"/>
    <p:sldId id="259" r:id="rId7"/>
    <p:sldId id="260" r:id="rId8"/>
    <p:sldId id="265" r:id="rId9"/>
    <p:sldId id="26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4" d="100"/>
          <a:sy n="94" d="100"/>
        </p:scale>
        <p:origin x="47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10/10/2019</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CA"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CA"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10/10/2019</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CA"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10/10/2019</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CA"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CA"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10/10/2019</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10/10/2019</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10/10/2019</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916" y="2268238"/>
            <a:ext cx="5458968" cy="1048684"/>
          </a:xfrm>
        </p:spPr>
        <p:txBody>
          <a:bodyPr>
            <a:normAutofit fontScale="90000"/>
          </a:bodyPr>
          <a:lstStyle/>
          <a:p>
            <a:r>
              <a:rPr lang="en-US" dirty="0" smtClean="0"/>
              <a:t>The Ethics </a:t>
            </a:r>
            <a:br>
              <a:rPr lang="en-US" dirty="0" smtClean="0"/>
            </a:br>
            <a:r>
              <a:rPr lang="en-US" dirty="0" smtClean="0"/>
              <a:t>of </a:t>
            </a:r>
            <a:br>
              <a:rPr lang="en-US" dirty="0" smtClean="0"/>
            </a:br>
            <a:r>
              <a:rPr lang="en-US" dirty="0" smtClean="0"/>
              <a:t>“Non </a:t>
            </a:r>
            <a:br>
              <a:rPr lang="en-US" dirty="0" smtClean="0"/>
            </a:br>
            <a:r>
              <a:rPr lang="en-US" dirty="0" smtClean="0"/>
              <a:t>Fiction” </a:t>
            </a:r>
            <a:br>
              <a:rPr lang="en-US" dirty="0" smtClean="0"/>
            </a:br>
            <a:r>
              <a:rPr lang="en-US" dirty="0" smtClean="0"/>
              <a:t>Literature</a:t>
            </a:r>
            <a:endParaRPr lang="en-US" dirty="0"/>
          </a:p>
        </p:txBody>
      </p:sp>
      <p:sp>
        <p:nvSpPr>
          <p:cNvPr id="3" name="Subtitle 2"/>
          <p:cNvSpPr>
            <a:spLocks noGrp="1"/>
          </p:cNvSpPr>
          <p:nvPr>
            <p:ph type="subTitle" idx="1"/>
          </p:nvPr>
        </p:nvSpPr>
        <p:spPr>
          <a:xfrm>
            <a:off x="504984" y="3303963"/>
            <a:ext cx="5458968" cy="959206"/>
          </a:xfrm>
        </p:spPr>
        <p:txBody>
          <a:bodyPr>
            <a:normAutofit/>
          </a:bodyPr>
          <a:lstStyle/>
          <a:p>
            <a:r>
              <a:rPr lang="en-US" dirty="0" smtClean="0"/>
              <a:t>Biographies, </a:t>
            </a:r>
            <a:br>
              <a:rPr lang="en-US" dirty="0" smtClean="0"/>
            </a:br>
            <a:r>
              <a:rPr lang="en-US" dirty="0" smtClean="0"/>
              <a:t>Autobiographies</a:t>
            </a:r>
            <a:br>
              <a:rPr lang="en-US" dirty="0" smtClean="0"/>
            </a:br>
            <a:r>
              <a:rPr lang="en-US" dirty="0" smtClean="0"/>
              <a:t>Narrative Journalism</a:t>
            </a:r>
            <a:endParaRPr lang="en-US" dirty="0"/>
          </a:p>
        </p:txBody>
      </p:sp>
      <p:pic>
        <p:nvPicPr>
          <p:cNvPr id="5" name="Picture 4"/>
          <p:cNvPicPr>
            <a:picLocks noChangeAspect="1"/>
          </p:cNvPicPr>
          <p:nvPr/>
        </p:nvPicPr>
        <p:blipFill>
          <a:blip r:embed="rId2"/>
          <a:stretch>
            <a:fillRect/>
          </a:stretch>
        </p:blipFill>
        <p:spPr>
          <a:xfrm>
            <a:off x="3550688" y="524967"/>
            <a:ext cx="5023126" cy="3349982"/>
          </a:xfrm>
          <a:prstGeom prst="rect">
            <a:avLst/>
          </a:prstGeom>
        </p:spPr>
      </p:pic>
    </p:spTree>
    <p:extLst>
      <p:ext uri="{BB962C8B-B14F-4D97-AF65-F5344CB8AC3E}">
        <p14:creationId xmlns:p14="http://schemas.microsoft.com/office/powerpoint/2010/main" val="1359727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3918857" cy="6858000"/>
          </a:xfrm>
          <a:prstGeom prst="rect">
            <a:avLst/>
          </a:prstGeom>
        </p:spPr>
      </p:pic>
      <p:sp>
        <p:nvSpPr>
          <p:cNvPr id="3" name="Rectangle 2"/>
          <p:cNvSpPr/>
          <p:nvPr/>
        </p:nvSpPr>
        <p:spPr>
          <a:xfrm>
            <a:off x="4022526" y="804464"/>
            <a:ext cx="4766324" cy="6186310"/>
          </a:xfrm>
          <a:prstGeom prst="rect">
            <a:avLst/>
          </a:prstGeom>
        </p:spPr>
        <p:txBody>
          <a:bodyPr wrap="square">
            <a:spAutoFit/>
          </a:bodyPr>
          <a:lstStyle/>
          <a:p>
            <a:r>
              <a:rPr lang="en-US" dirty="0" smtClean="0"/>
              <a:t>After numerous investigations into the legitimacy of Michelle’s claims, most investigations were left believing that many to most of her memories could not have taken place.</a:t>
            </a:r>
          </a:p>
          <a:p>
            <a:endParaRPr lang="en-US" dirty="0" smtClean="0"/>
          </a:p>
          <a:p>
            <a:r>
              <a:rPr lang="en-US" dirty="0" smtClean="0"/>
              <a:t>The author has argued that it is true for Michelle and that makes it real. However, we must explore every case and story with </a:t>
            </a:r>
            <a:r>
              <a:rPr lang="en-US" dirty="0" err="1" smtClean="0"/>
              <a:t>scepicism</a:t>
            </a:r>
            <a:r>
              <a:rPr lang="en-US" dirty="0" smtClean="0"/>
              <a:t>.</a:t>
            </a:r>
          </a:p>
          <a:p>
            <a:endParaRPr lang="en-US" dirty="0"/>
          </a:p>
          <a:p>
            <a:r>
              <a:rPr lang="en-US" dirty="0" smtClean="0"/>
              <a:t>A 1995 book found further inconsistencies:</a:t>
            </a:r>
          </a:p>
          <a:p>
            <a:pPr marL="285750" indent="-285750">
              <a:buFontTx/>
              <a:buChar char="-"/>
            </a:pPr>
            <a:r>
              <a:rPr lang="en-US" dirty="0" smtClean="0"/>
              <a:t>A car crash in the book was never reported on (even though the local papers reported on all crashes at the time.</a:t>
            </a:r>
          </a:p>
          <a:p>
            <a:pPr marL="285750" indent="-285750">
              <a:buFontTx/>
              <a:buChar char="-"/>
            </a:pPr>
            <a:r>
              <a:rPr lang="en-US" dirty="0" smtClean="0"/>
              <a:t>The school had no record of any long absences, even though </a:t>
            </a:r>
            <a:r>
              <a:rPr lang="en-US" dirty="0" err="1" smtClean="0"/>
              <a:t>Michell</a:t>
            </a:r>
            <a:r>
              <a:rPr lang="en-US" dirty="0" smtClean="0"/>
              <a:t> claimed to have missed school for an 81 day ritual with the cult.</a:t>
            </a:r>
          </a:p>
          <a:p>
            <a:endParaRPr lang="en-US" dirty="0" smtClean="0"/>
          </a:p>
        </p:txBody>
      </p:sp>
    </p:spTree>
    <p:extLst>
      <p:ext uri="{BB962C8B-B14F-4D97-AF65-F5344CB8AC3E}">
        <p14:creationId xmlns:p14="http://schemas.microsoft.com/office/powerpoint/2010/main" val="211375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4700" y="939800"/>
            <a:ext cx="7594600" cy="4965700"/>
          </a:xfrm>
          <a:prstGeom prst="rect">
            <a:avLst/>
          </a:prstGeom>
        </p:spPr>
      </p:pic>
    </p:spTree>
    <p:extLst>
      <p:ext uri="{BB962C8B-B14F-4D97-AF65-F5344CB8AC3E}">
        <p14:creationId xmlns:p14="http://schemas.microsoft.com/office/powerpoint/2010/main" val="3339182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751" y="849610"/>
            <a:ext cx="6965577" cy="1143000"/>
          </a:xfrm>
        </p:spPr>
        <p:txBody>
          <a:bodyPr/>
          <a:lstStyle/>
          <a:p>
            <a:r>
              <a:rPr lang="en-US" dirty="0" smtClean="0"/>
              <a:t>What do people expect when they read a biography or autobiography?</a:t>
            </a:r>
            <a:endParaRPr lang="en-US" dirty="0"/>
          </a:p>
        </p:txBody>
      </p:sp>
      <p:sp>
        <p:nvSpPr>
          <p:cNvPr id="3" name="Content Placeholder 2"/>
          <p:cNvSpPr>
            <a:spLocks noGrp="1"/>
          </p:cNvSpPr>
          <p:nvPr>
            <p:ph idx="1"/>
          </p:nvPr>
        </p:nvSpPr>
        <p:spPr>
          <a:xfrm>
            <a:off x="2126587" y="2209800"/>
            <a:ext cx="6508377" cy="3916363"/>
          </a:xfrm>
        </p:spPr>
        <p:txBody>
          <a:bodyPr/>
          <a:lstStyle/>
          <a:p>
            <a:r>
              <a:rPr lang="en-US" dirty="0" smtClean="0"/>
              <a:t>A </a:t>
            </a:r>
            <a:r>
              <a:rPr lang="en-US" u="sng" dirty="0" smtClean="0"/>
              <a:t>well rounded </a:t>
            </a:r>
            <a:r>
              <a:rPr lang="en-US" dirty="0" smtClean="0"/>
              <a:t>account of someone’s life or specific events.</a:t>
            </a:r>
          </a:p>
          <a:p>
            <a:r>
              <a:rPr lang="en-US" dirty="0" smtClean="0"/>
              <a:t>A reader will expect bias in an autobiography (since it’s first person); however, biographies should be looked at from an unbiased eye with multiple perspectives.</a:t>
            </a:r>
          </a:p>
          <a:p>
            <a:r>
              <a:rPr lang="en-US" dirty="0" smtClean="0"/>
              <a:t>A clear narrative plotline.</a:t>
            </a:r>
          </a:p>
          <a:p>
            <a:r>
              <a:rPr lang="en-US" dirty="0" smtClean="0"/>
              <a:t>Things CAN be omitted, but not if those things are essential to the plot or an honest depiction of the subject.</a:t>
            </a:r>
          </a:p>
          <a:p>
            <a:endParaRPr lang="en-US" dirty="0" smtClean="0"/>
          </a:p>
          <a:p>
            <a:endParaRPr lang="en-US" dirty="0" smtClean="0"/>
          </a:p>
          <a:p>
            <a:endParaRPr lang="en-US" dirty="0" smtClean="0"/>
          </a:p>
          <a:p>
            <a:endParaRPr lang="en-US" dirty="0"/>
          </a:p>
        </p:txBody>
      </p:sp>
      <p:sp>
        <p:nvSpPr>
          <p:cNvPr id="5" name="TextBox 4"/>
          <p:cNvSpPr txBox="1"/>
          <p:nvPr/>
        </p:nvSpPr>
        <p:spPr>
          <a:xfrm>
            <a:off x="246216" y="2031484"/>
            <a:ext cx="1867412" cy="4801315"/>
          </a:xfrm>
          <a:prstGeom prst="rect">
            <a:avLst/>
          </a:prstGeom>
          <a:noFill/>
        </p:spPr>
        <p:txBody>
          <a:bodyPr wrap="square" rtlCol="0">
            <a:spAutoFit/>
          </a:bodyPr>
          <a:lstStyle/>
          <a:p>
            <a:r>
              <a:rPr lang="en-US" b="1" dirty="0" smtClean="0">
                <a:solidFill>
                  <a:srgbClr val="820101"/>
                </a:solidFill>
              </a:rPr>
              <a:t>Biography:</a:t>
            </a:r>
          </a:p>
          <a:p>
            <a:r>
              <a:rPr lang="en-US" dirty="0" smtClean="0"/>
              <a:t>An account of an individual’s live, written by someone else.</a:t>
            </a:r>
          </a:p>
          <a:p>
            <a:r>
              <a:rPr lang="en-US" i="1" dirty="0" smtClean="0"/>
              <a:t>(Primary or secondary resource).</a:t>
            </a:r>
            <a:endParaRPr lang="en-US" i="1" dirty="0"/>
          </a:p>
          <a:p>
            <a:endParaRPr lang="en-US" dirty="0" smtClean="0"/>
          </a:p>
          <a:p>
            <a:r>
              <a:rPr lang="en-US" b="1" dirty="0" smtClean="0">
                <a:solidFill>
                  <a:srgbClr val="820101"/>
                </a:solidFill>
              </a:rPr>
              <a:t>Auto-biography:</a:t>
            </a:r>
          </a:p>
          <a:p>
            <a:r>
              <a:rPr lang="en-US" dirty="0" smtClean="0">
                <a:solidFill>
                  <a:srgbClr val="000000"/>
                </a:solidFill>
              </a:rPr>
              <a:t>An account of someone’s life, written by themselves.</a:t>
            </a:r>
          </a:p>
          <a:p>
            <a:r>
              <a:rPr lang="en-US" i="1" dirty="0" smtClean="0">
                <a:solidFill>
                  <a:srgbClr val="000000"/>
                </a:solidFill>
              </a:rPr>
              <a:t>(Primary resource).</a:t>
            </a:r>
            <a:endParaRPr lang="en-US" i="1" dirty="0">
              <a:solidFill>
                <a:srgbClr val="000000"/>
              </a:solidFill>
            </a:endParaRPr>
          </a:p>
        </p:txBody>
      </p:sp>
    </p:spTree>
    <p:extLst>
      <p:ext uri="{BB962C8B-B14F-4D97-AF65-F5344CB8AC3E}">
        <p14:creationId xmlns:p14="http://schemas.microsoft.com/office/powerpoint/2010/main" val="3582261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8423" y="859780"/>
            <a:ext cx="6508377" cy="1143000"/>
          </a:xfrm>
        </p:spPr>
        <p:txBody>
          <a:bodyPr/>
          <a:lstStyle/>
          <a:p>
            <a:r>
              <a:rPr lang="en-US" dirty="0" smtClean="0"/>
              <a:t>Literary Forgery</a:t>
            </a:r>
            <a:endParaRPr lang="en-US" dirty="0"/>
          </a:p>
        </p:txBody>
      </p:sp>
      <p:sp>
        <p:nvSpPr>
          <p:cNvPr id="3" name="Content Placeholder 2"/>
          <p:cNvSpPr>
            <a:spLocks noGrp="1"/>
          </p:cNvSpPr>
          <p:nvPr>
            <p:ph idx="1"/>
          </p:nvPr>
        </p:nvSpPr>
        <p:spPr>
          <a:xfrm>
            <a:off x="2178423" y="2032285"/>
            <a:ext cx="6508377" cy="3916363"/>
          </a:xfrm>
        </p:spPr>
        <p:txBody>
          <a:bodyPr/>
          <a:lstStyle/>
          <a:p>
            <a:pPr marL="0" indent="0">
              <a:buNone/>
            </a:pPr>
            <a:r>
              <a:rPr lang="en-GB" dirty="0"/>
              <a:t>mystification, literary </a:t>
            </a:r>
            <a:r>
              <a:rPr lang="en-GB" dirty="0" smtClean="0"/>
              <a:t>fraud</a:t>
            </a:r>
            <a:r>
              <a:rPr lang="en-GB" dirty="0"/>
              <a:t> </a:t>
            </a:r>
            <a:r>
              <a:rPr lang="en-GB" dirty="0" smtClean="0"/>
              <a:t>or</a:t>
            </a:r>
            <a:r>
              <a:rPr lang="en-GB" dirty="0"/>
              <a:t> literary hoax) is </a:t>
            </a:r>
            <a:endParaRPr lang="en-GB" dirty="0" smtClean="0"/>
          </a:p>
          <a:p>
            <a:pPr marL="457200" indent="-457200">
              <a:buAutoNum type="alphaLcParenR"/>
            </a:pPr>
            <a:r>
              <a:rPr lang="en-GB" dirty="0" smtClean="0"/>
              <a:t>writing</a:t>
            </a:r>
            <a:r>
              <a:rPr lang="en-GB" dirty="0"/>
              <a:t>, such as a manuscript or a literary work, which is either deliberately misattributed to a historical or invented </a:t>
            </a:r>
            <a:r>
              <a:rPr lang="en-GB" dirty="0" smtClean="0"/>
              <a:t>author</a:t>
            </a:r>
            <a:endParaRPr lang="en-GB" dirty="0"/>
          </a:p>
          <a:p>
            <a:pPr marL="457200" indent="-457200">
              <a:buAutoNum type="alphaLcParenR"/>
            </a:pPr>
            <a:r>
              <a:rPr lang="en-GB" dirty="0" smtClean="0"/>
              <a:t>a </a:t>
            </a:r>
            <a:r>
              <a:rPr lang="en-GB" dirty="0"/>
              <a:t>purported memoir or other presumably nonfictional writing deceptively presented as true when, in fact, it presents untrue or imaginary information</a:t>
            </a:r>
            <a:r>
              <a:rPr lang="en-GB" dirty="0" smtClean="0"/>
              <a:t>.</a:t>
            </a:r>
            <a:endParaRPr lang="en-GB" dirty="0"/>
          </a:p>
          <a:p>
            <a:pPr marL="0" indent="0">
              <a:buNone/>
            </a:pPr>
            <a:r>
              <a:rPr lang="en-GB" dirty="0" smtClean="0">
                <a:solidFill>
                  <a:schemeClr val="accent2">
                    <a:lumMod val="90000"/>
                    <a:lumOff val="10000"/>
                  </a:schemeClr>
                </a:solidFill>
              </a:rPr>
              <a:t>* Literary forgery is DIFFERENT than fictional first person narrative, </a:t>
            </a:r>
            <a:r>
              <a:rPr lang="en-GB" dirty="0" err="1" smtClean="0">
                <a:solidFill>
                  <a:schemeClr val="accent2">
                    <a:lumMod val="90000"/>
                    <a:lumOff val="10000"/>
                  </a:schemeClr>
                </a:solidFill>
              </a:rPr>
              <a:t>mocumentaries</a:t>
            </a:r>
            <a:r>
              <a:rPr lang="en-GB" dirty="0" smtClean="0">
                <a:solidFill>
                  <a:schemeClr val="accent2">
                    <a:lumMod val="90000"/>
                    <a:lumOff val="10000"/>
                  </a:schemeClr>
                </a:solidFill>
              </a:rPr>
              <a:t> etc. </a:t>
            </a:r>
            <a:endParaRPr lang="en-US" dirty="0">
              <a:solidFill>
                <a:schemeClr val="accent2">
                  <a:lumMod val="90000"/>
                  <a:lumOff val="10000"/>
                </a:schemeClr>
              </a:solidFill>
            </a:endParaRPr>
          </a:p>
        </p:txBody>
      </p:sp>
    </p:spTree>
    <p:extLst>
      <p:ext uri="{BB962C8B-B14F-4D97-AF65-F5344CB8AC3E}">
        <p14:creationId xmlns:p14="http://schemas.microsoft.com/office/powerpoint/2010/main" val="556195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724166" y="3226543"/>
            <a:ext cx="3704508" cy="1582318"/>
          </a:xfrm>
        </p:spPr>
        <p:txBody>
          <a:bodyPr/>
          <a:lstStyle/>
          <a:p>
            <a:r>
              <a:rPr lang="en-US" sz="5400" b="1" dirty="0" smtClean="0"/>
              <a:t>Examples</a:t>
            </a:r>
            <a:endParaRPr lang="en-US" sz="5400" b="1" dirty="0"/>
          </a:p>
        </p:txBody>
      </p:sp>
      <p:sp>
        <p:nvSpPr>
          <p:cNvPr id="3" name="Content Placeholder 2"/>
          <p:cNvSpPr>
            <a:spLocks noGrp="1"/>
          </p:cNvSpPr>
          <p:nvPr>
            <p:ph idx="1"/>
          </p:nvPr>
        </p:nvSpPr>
        <p:spPr>
          <a:xfrm>
            <a:off x="2178423" y="272117"/>
            <a:ext cx="6711262" cy="6466022"/>
          </a:xfrm>
        </p:spPr>
        <p:txBody>
          <a:bodyPr>
            <a:normAutofit fontScale="25000" lnSpcReduction="20000"/>
          </a:bodyPr>
          <a:lstStyle/>
          <a:p>
            <a:r>
              <a:rPr lang="en-GB" sz="5600" b="1" dirty="0">
                <a:solidFill>
                  <a:srgbClr val="000000"/>
                </a:solidFill>
              </a:rPr>
              <a:t>Margaret B. </a:t>
            </a:r>
            <a:r>
              <a:rPr lang="en-GB" sz="5600" b="1" dirty="0" smtClean="0">
                <a:solidFill>
                  <a:srgbClr val="000000"/>
                </a:solidFill>
              </a:rPr>
              <a:t>Jones: </a:t>
            </a:r>
            <a:r>
              <a:rPr lang="en-GB" sz="5600" dirty="0" smtClean="0"/>
              <a:t/>
            </a:r>
            <a:br>
              <a:rPr lang="en-GB" sz="5600" dirty="0" smtClean="0"/>
            </a:br>
            <a:r>
              <a:rPr lang="en-GB" sz="5600" dirty="0" smtClean="0"/>
              <a:t>the </a:t>
            </a:r>
            <a:r>
              <a:rPr lang="en-GB" sz="5600" dirty="0"/>
              <a:t>author's story about being a young American foster girl who was raised in a gangland culture in Los Angeles involving drugs, forced sex and criminality. </a:t>
            </a:r>
            <a:endParaRPr lang="en-GB" sz="5600" dirty="0" smtClean="0"/>
          </a:p>
          <a:p>
            <a:pPr lvl="1"/>
            <a:r>
              <a:rPr lang="en-GB" sz="5600" dirty="0" smtClean="0"/>
              <a:t>The </a:t>
            </a:r>
            <a:r>
              <a:rPr lang="en-GB" sz="5600" dirty="0"/>
              <a:t>author, real name Margaret Seltzer, was exposed as a fraud by her elder sister: in reality, she has lived a middle-class life without trauma, and received a good </a:t>
            </a:r>
            <a:r>
              <a:rPr lang="en-GB" sz="5600" dirty="0" smtClean="0"/>
              <a:t>education.</a:t>
            </a:r>
          </a:p>
          <a:p>
            <a:r>
              <a:rPr lang="en-GB" sz="5600" b="1" dirty="0"/>
              <a:t>Danny </a:t>
            </a:r>
            <a:r>
              <a:rPr lang="en-GB" sz="5600" b="1" dirty="0" smtClean="0"/>
              <a:t>Santiago:</a:t>
            </a:r>
            <a:r>
              <a:rPr lang="en-GB" sz="5600" dirty="0" smtClean="0"/>
              <a:t/>
            </a:r>
            <a:br>
              <a:rPr lang="en-GB" sz="5600" dirty="0" smtClean="0"/>
            </a:br>
            <a:r>
              <a:rPr lang="en-GB" sz="5600" dirty="0" smtClean="0"/>
              <a:t>author of</a:t>
            </a:r>
            <a:r>
              <a:rPr lang="en-GB" sz="5600" dirty="0"/>
              <a:t> </a:t>
            </a:r>
            <a:r>
              <a:rPr lang="en-GB" sz="5600" i="1" dirty="0"/>
              <a:t>Famous All Over Town</a:t>
            </a:r>
            <a:r>
              <a:rPr lang="en-GB" sz="5600" dirty="0"/>
              <a:t>, published a novel in which he depicts life through the eyes of a young Hispanic boy growing up in East Los Angeles. The novel won the Rosenthal Award for Literary Achievement in </a:t>
            </a:r>
            <a:r>
              <a:rPr lang="en-GB" sz="5600" dirty="0" smtClean="0"/>
              <a:t>1984.</a:t>
            </a:r>
            <a:endParaRPr lang="en-GB" sz="5600" dirty="0"/>
          </a:p>
          <a:p>
            <a:pPr lvl="1"/>
            <a:r>
              <a:rPr lang="en-GB" sz="5600" dirty="0"/>
              <a:t>S</a:t>
            </a:r>
            <a:r>
              <a:rPr lang="en-GB" sz="5600" dirty="0" smtClean="0"/>
              <a:t>uspicion </a:t>
            </a:r>
            <a:r>
              <a:rPr lang="en-GB" sz="5600" dirty="0"/>
              <a:t>arose about the true identity of Danny Santiago when the author refused to supply a biographical sketch for editors at Simon &amp; Schuster who wanted to submit the book for a Pulitzer </a:t>
            </a:r>
            <a:r>
              <a:rPr lang="en-GB" sz="5600" dirty="0" smtClean="0"/>
              <a:t>Prize.</a:t>
            </a:r>
            <a:r>
              <a:rPr lang="en-GB" sz="5600" u="sng" baseline="30000" dirty="0" smtClean="0"/>
              <a:t>[</a:t>
            </a:r>
            <a:r>
              <a:rPr lang="en-GB" sz="5600" dirty="0"/>
              <a:t> An investigation revealed that the writer was actually Daniel James, a middle- to older-aged Caucasian male writing from the standpoint of a young Latino American boy. He received criticism from the literary community, and gave up writing for good.</a:t>
            </a:r>
          </a:p>
          <a:p>
            <a:r>
              <a:rPr lang="en-GB" sz="5600" b="1" dirty="0" smtClean="0"/>
              <a:t>James Frey:</a:t>
            </a:r>
            <a:r>
              <a:rPr lang="en-GB" sz="5600" dirty="0" smtClean="0"/>
              <a:t/>
            </a:r>
            <a:br>
              <a:rPr lang="en-GB" sz="5600" dirty="0" smtClean="0"/>
            </a:br>
            <a:r>
              <a:rPr lang="en-GB" sz="5600" dirty="0" smtClean="0"/>
              <a:t>another </a:t>
            </a:r>
            <a:r>
              <a:rPr lang="en-GB" sz="5600" dirty="0"/>
              <a:t>author chastised for forging his memoir, published </a:t>
            </a:r>
            <a:r>
              <a:rPr lang="en-GB" sz="5600" i="1" dirty="0"/>
              <a:t>A Million Little Pieces</a:t>
            </a:r>
            <a:r>
              <a:rPr lang="en-GB" sz="5600" dirty="0"/>
              <a:t>, a memoir about his struggle </a:t>
            </a:r>
            <a:r>
              <a:rPr lang="en-GB" sz="5600" dirty="0" smtClean="0"/>
              <a:t>with </a:t>
            </a:r>
            <a:r>
              <a:rPr lang="en-GB" sz="5600" dirty="0"/>
              <a:t>drug addiction and his journey through the inner working of the legal system and rehabilitation. </a:t>
            </a:r>
          </a:p>
          <a:p>
            <a:pPr lvl="1"/>
            <a:r>
              <a:rPr lang="en-GB" sz="5600" dirty="0" smtClean="0"/>
              <a:t>The </a:t>
            </a:r>
            <a:r>
              <a:rPr lang="en-GB" sz="5600" dirty="0"/>
              <a:t>truth about his "imagined escapades" eventually came to light when his close family and friends revealed that he had actually never been a drug addict or incarcerated. Frey eventually faced more than 10 </a:t>
            </a:r>
            <a:r>
              <a:rPr lang="en-GB" sz="5600" dirty="0" smtClean="0"/>
              <a:t>class action</a:t>
            </a:r>
            <a:r>
              <a:rPr lang="en-GB" sz="5600" dirty="0"/>
              <a:t> lawsuits, including negligence, false advertising, and breach of contract. At the heart of each suit was an allegation of fraud</a:t>
            </a:r>
            <a:r>
              <a:rPr lang="en-GB" sz="5600" dirty="0" smtClean="0"/>
              <a:t>.</a:t>
            </a:r>
            <a:endParaRPr lang="en-GB" sz="5600" dirty="0"/>
          </a:p>
          <a:p>
            <a:endParaRPr lang="en-US" dirty="0"/>
          </a:p>
        </p:txBody>
      </p:sp>
    </p:spTree>
    <p:extLst>
      <p:ext uri="{BB962C8B-B14F-4D97-AF65-F5344CB8AC3E}">
        <p14:creationId xmlns:p14="http://schemas.microsoft.com/office/powerpoint/2010/main" val="3306850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446270" cy="6858000"/>
          </a:xfrm>
          <a:prstGeom prst="rect">
            <a:avLst/>
          </a:prstGeom>
        </p:spPr>
      </p:pic>
      <p:sp>
        <p:nvSpPr>
          <p:cNvPr id="3" name="TextBox 2"/>
          <p:cNvSpPr txBox="1"/>
          <p:nvPr/>
        </p:nvSpPr>
        <p:spPr>
          <a:xfrm>
            <a:off x="4755852" y="1218048"/>
            <a:ext cx="3537732" cy="4247317"/>
          </a:xfrm>
          <a:prstGeom prst="rect">
            <a:avLst/>
          </a:prstGeom>
          <a:noFill/>
        </p:spPr>
        <p:txBody>
          <a:bodyPr wrap="square" rtlCol="0">
            <a:spAutoFit/>
          </a:bodyPr>
          <a:lstStyle/>
          <a:p>
            <a:r>
              <a:rPr lang="en-US" dirty="0" smtClean="0"/>
              <a:t>Read The </a:t>
            </a:r>
            <a:r>
              <a:rPr lang="en-US" dirty="0" err="1" smtClean="0"/>
              <a:t>Gardian’s</a:t>
            </a:r>
            <a:r>
              <a:rPr lang="en-US" dirty="0" smtClean="0"/>
              <a:t> ‘The Man Who Re-Wrote his Life’ and answer the following questions:</a:t>
            </a:r>
          </a:p>
          <a:p>
            <a:endParaRPr lang="en-US" dirty="0"/>
          </a:p>
          <a:p>
            <a:pPr marL="342900" indent="-342900">
              <a:buAutoNum type="arabicParenR"/>
            </a:pPr>
            <a:r>
              <a:rPr lang="en-US" dirty="0" smtClean="0"/>
              <a:t>Do you think Fey did anything wrong? Why or why not?</a:t>
            </a:r>
            <a:br>
              <a:rPr lang="en-US" dirty="0" smtClean="0"/>
            </a:br>
            <a:endParaRPr lang="en-US" dirty="0" smtClean="0"/>
          </a:p>
          <a:p>
            <a:pPr marL="342900" indent="-342900">
              <a:buAutoNum type="arabicParenR"/>
            </a:pPr>
            <a:r>
              <a:rPr lang="en-US" dirty="0" smtClean="0"/>
              <a:t>Do you think Frey’s readers should be less inspired by his story now that they know it is actually fiction? Why or why not?</a:t>
            </a:r>
          </a:p>
          <a:p>
            <a:pPr marL="342900" indent="-342900">
              <a:buAutoNum type="arabicParenR"/>
            </a:pPr>
            <a:endParaRPr lang="en-US" dirty="0"/>
          </a:p>
        </p:txBody>
      </p:sp>
    </p:spTree>
    <p:extLst>
      <p:ext uri="{BB962C8B-B14F-4D97-AF65-F5344CB8AC3E}">
        <p14:creationId xmlns:p14="http://schemas.microsoft.com/office/powerpoint/2010/main" val="3968949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3918857" cy="6858000"/>
          </a:xfrm>
          <a:prstGeom prst="rect">
            <a:avLst/>
          </a:prstGeom>
        </p:spPr>
      </p:pic>
      <p:sp>
        <p:nvSpPr>
          <p:cNvPr id="3" name="Rectangle 2"/>
          <p:cNvSpPr/>
          <p:nvPr/>
        </p:nvSpPr>
        <p:spPr>
          <a:xfrm>
            <a:off x="4022526" y="856295"/>
            <a:ext cx="4766324" cy="5355313"/>
          </a:xfrm>
          <a:prstGeom prst="rect">
            <a:avLst/>
          </a:prstGeom>
        </p:spPr>
        <p:txBody>
          <a:bodyPr wrap="square">
            <a:spAutoFit/>
          </a:bodyPr>
          <a:lstStyle/>
          <a:p>
            <a:r>
              <a:rPr lang="en-US" dirty="0"/>
              <a:t>Michelle Remembers chronicles </a:t>
            </a:r>
            <a:r>
              <a:rPr lang="en-US" dirty="0" err="1"/>
              <a:t>Pazder's</a:t>
            </a:r>
            <a:r>
              <a:rPr lang="en-US" dirty="0"/>
              <a:t> therapy in the late 1970s with his long-time patient </a:t>
            </a:r>
            <a:r>
              <a:rPr lang="en-US" dirty="0" smtClean="0"/>
              <a:t>Smith.</a:t>
            </a:r>
            <a:endParaRPr lang="en-US" dirty="0"/>
          </a:p>
          <a:p>
            <a:endParaRPr lang="en-US" dirty="0" smtClean="0"/>
          </a:p>
          <a:p>
            <a:r>
              <a:rPr lang="en-US" dirty="0" smtClean="0"/>
              <a:t>In </a:t>
            </a:r>
            <a:r>
              <a:rPr lang="en-US" dirty="0"/>
              <a:t>1973 </a:t>
            </a:r>
            <a:r>
              <a:rPr lang="en-US" dirty="0" err="1"/>
              <a:t>Pazder</a:t>
            </a:r>
            <a:r>
              <a:rPr lang="en-US" dirty="0"/>
              <a:t> first started treating Smith at his private psychiatric practice in Victoria, British </a:t>
            </a:r>
            <a:r>
              <a:rPr lang="en-US" dirty="0" smtClean="0"/>
              <a:t>Columbia.</a:t>
            </a:r>
            <a:r>
              <a:rPr lang="en-US" dirty="0"/>
              <a:t> </a:t>
            </a:r>
            <a:endParaRPr lang="en-US" dirty="0" smtClean="0"/>
          </a:p>
          <a:p>
            <a:endParaRPr lang="en-US" dirty="0"/>
          </a:p>
          <a:p>
            <a:r>
              <a:rPr lang="en-US" dirty="0" smtClean="0"/>
              <a:t>In </a:t>
            </a:r>
            <a:r>
              <a:rPr lang="en-US" dirty="0"/>
              <a:t>1976 when </a:t>
            </a:r>
            <a:r>
              <a:rPr lang="en-US" dirty="0" err="1"/>
              <a:t>Pazder</a:t>
            </a:r>
            <a:r>
              <a:rPr lang="en-US" dirty="0"/>
              <a:t> was treating Smith for </a:t>
            </a:r>
            <a:r>
              <a:rPr lang="en-US" dirty="0" smtClean="0"/>
              <a:t>depression, Smith </a:t>
            </a:r>
            <a:r>
              <a:rPr lang="en-US" dirty="0"/>
              <a:t>confided she felt that she had something important to tell him, but could not remember what it </a:t>
            </a:r>
            <a:r>
              <a:rPr lang="en-US" dirty="0" smtClean="0"/>
              <a:t>was.</a:t>
            </a:r>
            <a:r>
              <a:rPr lang="en-US" dirty="0"/>
              <a:t> </a:t>
            </a:r>
            <a:endParaRPr lang="en-US" dirty="0" smtClean="0"/>
          </a:p>
          <a:p>
            <a:endParaRPr lang="en-US" dirty="0"/>
          </a:p>
          <a:p>
            <a:r>
              <a:rPr lang="en-US" dirty="0" err="1" smtClean="0"/>
              <a:t>Pazder</a:t>
            </a:r>
            <a:r>
              <a:rPr lang="en-US" dirty="0" smtClean="0"/>
              <a:t> </a:t>
            </a:r>
            <a:r>
              <a:rPr lang="en-US" dirty="0"/>
              <a:t>and Smith had a session where Smith screamed for 25 minutes non-stop and eventually started speaking in the voice of a five-year-old</a:t>
            </a:r>
            <a:r>
              <a:rPr lang="en-US" dirty="0" smtClean="0"/>
              <a:t>.</a:t>
            </a:r>
          </a:p>
          <a:p>
            <a:endParaRPr lang="en-US" dirty="0"/>
          </a:p>
        </p:txBody>
      </p:sp>
    </p:spTree>
    <p:extLst>
      <p:ext uri="{BB962C8B-B14F-4D97-AF65-F5344CB8AC3E}">
        <p14:creationId xmlns:p14="http://schemas.microsoft.com/office/powerpoint/2010/main" val="149555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3918857" cy="6858000"/>
          </a:xfrm>
          <a:prstGeom prst="rect">
            <a:avLst/>
          </a:prstGeom>
        </p:spPr>
      </p:pic>
      <p:sp>
        <p:nvSpPr>
          <p:cNvPr id="3" name="Rectangle 2"/>
          <p:cNvSpPr/>
          <p:nvPr/>
        </p:nvSpPr>
        <p:spPr>
          <a:xfrm>
            <a:off x="4022526" y="1607857"/>
            <a:ext cx="4766324" cy="2585323"/>
          </a:xfrm>
          <a:prstGeom prst="rect">
            <a:avLst/>
          </a:prstGeom>
        </p:spPr>
        <p:txBody>
          <a:bodyPr wrap="square">
            <a:spAutoFit/>
          </a:bodyPr>
          <a:lstStyle/>
          <a:p>
            <a:r>
              <a:rPr lang="en-US" dirty="0"/>
              <a:t>Over the next 14 months </a:t>
            </a:r>
            <a:r>
              <a:rPr lang="en-US" dirty="0" err="1"/>
              <a:t>Pazder</a:t>
            </a:r>
            <a:r>
              <a:rPr lang="en-US" dirty="0"/>
              <a:t> spent over 600 hours using hypnosis to help Smith recover alleged memories of satanic ritual abuse that occurred when she was five in 1954 and 1955 at the hands of her mother (Virginia </a:t>
            </a:r>
            <a:r>
              <a:rPr lang="en-US" dirty="0" err="1"/>
              <a:t>Proby</a:t>
            </a:r>
            <a:r>
              <a:rPr lang="en-US" dirty="0"/>
              <a:t>) and others, all of whom Smith said were members of a "satanic cult" in </a:t>
            </a:r>
            <a:r>
              <a:rPr lang="en-US" dirty="0" smtClean="0"/>
              <a:t>Victoria. </a:t>
            </a:r>
            <a:endParaRPr lang="en-US" dirty="0"/>
          </a:p>
          <a:p>
            <a:endParaRPr lang="en-US" dirty="0"/>
          </a:p>
        </p:txBody>
      </p:sp>
    </p:spTree>
    <p:extLst>
      <p:ext uri="{BB962C8B-B14F-4D97-AF65-F5344CB8AC3E}">
        <p14:creationId xmlns:p14="http://schemas.microsoft.com/office/powerpoint/2010/main" val="1992270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3918857" cy="6858000"/>
          </a:xfrm>
          <a:prstGeom prst="rect">
            <a:avLst/>
          </a:prstGeom>
        </p:spPr>
      </p:pic>
      <p:sp>
        <p:nvSpPr>
          <p:cNvPr id="3" name="Rectangle 2"/>
          <p:cNvSpPr/>
          <p:nvPr/>
        </p:nvSpPr>
        <p:spPr>
          <a:xfrm>
            <a:off x="4022526" y="1607857"/>
            <a:ext cx="4766324" cy="2585323"/>
          </a:xfrm>
          <a:prstGeom prst="rect">
            <a:avLst/>
          </a:prstGeom>
        </p:spPr>
        <p:txBody>
          <a:bodyPr wrap="square">
            <a:spAutoFit/>
          </a:bodyPr>
          <a:lstStyle/>
          <a:p>
            <a:r>
              <a:rPr lang="en-US" dirty="0"/>
              <a:t>Over the next 14 months </a:t>
            </a:r>
            <a:r>
              <a:rPr lang="en-US" dirty="0" err="1"/>
              <a:t>Pazder</a:t>
            </a:r>
            <a:r>
              <a:rPr lang="en-US" dirty="0"/>
              <a:t> spent over 600 hours using hypnosis to help Smith recover alleged memories of satanic ritual abuse that occurred when she was five in 1954 and 1955 at the hands of her mother (Virginia </a:t>
            </a:r>
            <a:r>
              <a:rPr lang="en-US" dirty="0" err="1"/>
              <a:t>Proby</a:t>
            </a:r>
            <a:r>
              <a:rPr lang="en-US" dirty="0"/>
              <a:t>) and others, all of whom Smith said were members of a "satanic cult" in </a:t>
            </a:r>
            <a:r>
              <a:rPr lang="en-US" dirty="0" smtClean="0"/>
              <a:t>Victoria. </a:t>
            </a:r>
            <a:endParaRPr lang="en-US" dirty="0"/>
          </a:p>
          <a:p>
            <a:endParaRPr lang="en-US" dirty="0"/>
          </a:p>
        </p:txBody>
      </p:sp>
    </p:spTree>
    <p:extLst>
      <p:ext uri="{BB962C8B-B14F-4D97-AF65-F5344CB8AC3E}">
        <p14:creationId xmlns:p14="http://schemas.microsoft.com/office/powerpoint/2010/main" val="3168285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2699</TotalTime>
  <Words>484</Words>
  <Application>Microsoft Office PowerPoint</Application>
  <PresentationFormat>On-screen Show (4:3)</PresentationFormat>
  <Paragraphs>48</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Century Gothic</vt:lpstr>
      <vt:lpstr>Wingdings 2</vt:lpstr>
      <vt:lpstr>Plaza</vt:lpstr>
      <vt:lpstr>The Ethics  of  “Non  Fiction”  Literature</vt:lpstr>
      <vt:lpstr>PowerPoint Presentation</vt:lpstr>
      <vt:lpstr>What do people expect when they read a biography or autobiography?</vt:lpstr>
      <vt:lpstr>Literary Forgery</vt:lpstr>
      <vt:lpstr>Examples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Ethics  of  “Non  Fiction”  Literature</dc:title>
  <dc:creator>Kristina Andres</dc:creator>
  <cp:lastModifiedBy>Andres, Kristina</cp:lastModifiedBy>
  <cp:revision>18</cp:revision>
  <dcterms:created xsi:type="dcterms:W3CDTF">2019-10-08T21:40:08Z</dcterms:created>
  <dcterms:modified xsi:type="dcterms:W3CDTF">2019-10-10T19:00:21Z</dcterms:modified>
</cp:coreProperties>
</file>