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74" r:id="rId3"/>
    <p:sldId id="261" r:id="rId4"/>
    <p:sldId id="276" r:id="rId5"/>
    <p:sldId id="260" r:id="rId6"/>
    <p:sldId id="275" r:id="rId7"/>
    <p:sldId id="288" r:id="rId8"/>
    <p:sldId id="269" r:id="rId9"/>
    <p:sldId id="278" r:id="rId10"/>
    <p:sldId id="289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28" autoAdjust="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AFACF43-FB29-47B0-9E4C-BB3413AD970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64F4D0A-7919-4FE0-B2BD-7FC1276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6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2FEDD7-ABF0-441D-94BF-013D600775FD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C1C93D-2E5C-4A09-88BA-B61CB63B3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ts/robert-burn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accent5"/>
                </a:solidFill>
              </a:rPr>
              <a:t>Lit Circles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598944"/>
            <a:ext cx="25573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DAY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5"/>
                </a:solidFill>
              </a:rPr>
              <a:t>Of Mice and Men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English 1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Image result for mice and 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2547"/>
            <a:ext cx="4180073" cy="592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6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shot 2019-11-11 00.03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76200"/>
            <a:ext cx="8940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5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Lit Circles – 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4308629"/>
          </a:xfrm>
        </p:spPr>
        <p:txBody>
          <a:bodyPr>
            <a:normAutofit lnSpcReduction="10000"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You will read 1/3 of the novel each week for 3 weeks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Once or twice per week you will be an active participant in a Lit Circle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You will be evaluated on: 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Your double entry journals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Your active participation in lit circles (self, peer, teacher assessment) 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Quizzes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Your final assignment (the week after Christmas)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96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“</a:t>
            </a:r>
            <a:r>
              <a:rPr lang="en-US" sz="2800" b="1" dirty="0" smtClean="0">
                <a:solidFill>
                  <a:schemeClr val="accent5"/>
                </a:solidFill>
              </a:rPr>
              <a:t>Say Something” &amp; Double Entry Journal</a:t>
            </a:r>
            <a:br>
              <a:rPr lang="en-US" sz="2800" b="1" dirty="0" smtClean="0">
                <a:solidFill>
                  <a:schemeClr val="accent5"/>
                </a:solidFill>
              </a:rPr>
            </a:br>
            <a:r>
              <a:rPr lang="en-US" sz="2800" dirty="0" smtClean="0">
                <a:solidFill>
                  <a:schemeClr val="accent5"/>
                </a:solidFill>
              </a:rPr>
              <a:t>Strategy Practice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We will use this strategy during our lit circles, but first we need to practice what it looks like.</a:t>
            </a:r>
          </a:p>
          <a:p>
            <a:pPr marL="68580" indent="0">
              <a:buClr>
                <a:srgbClr val="000090"/>
              </a:buClr>
              <a:buNone/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As we are reading the following poem, notice your thinking: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Connections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Questions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30495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0668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chemeClr val="accent5"/>
                </a:solidFill>
              </a:rPr>
              <a:t>Double Entry Journal</a:t>
            </a:r>
            <a:br>
              <a:rPr lang="en-US" sz="2600" b="1" dirty="0" smtClean="0">
                <a:solidFill>
                  <a:schemeClr val="accent5"/>
                </a:solidFill>
              </a:rPr>
            </a:br>
            <a:r>
              <a:rPr lang="en-US" sz="2600" b="1" u="sng" dirty="0" smtClean="0">
                <a:solidFill>
                  <a:schemeClr val="accent5"/>
                </a:solidFill>
              </a:rPr>
              <a:t>STATEMENT /RESPONSE STARTERS</a:t>
            </a:r>
            <a:endParaRPr lang="en-US" sz="2600" b="1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057400"/>
            <a:ext cx="3419856" cy="3749040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I noticed…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It upset me when…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wonder about…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don’t really understand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now understand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If I were_____ I would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predict that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was shocked when/by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question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think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wish…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My reaction to this is…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This is significant to me because…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This images created in my mind from this are…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057400"/>
            <a:ext cx="3419856" cy="3749039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This part reminds me of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It seems to me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liked the idea that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completely disagree with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felt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In my opinion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 know someone like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When this happens to me, I feel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One time I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It was/was not fair when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The author could have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This was a strong quotation to me because</a:t>
            </a:r>
            <a:r>
              <a:rPr lang="en-US" dirty="0"/>
              <a:t>…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What impressed me about this was</a:t>
            </a: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4572000" cy="601498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15000"/>
              </a:lnSpc>
              <a:spcAft>
                <a:spcPts val="300"/>
              </a:spcAft>
            </a:pPr>
            <a:r>
              <a:rPr lang="en-US" sz="2800" b="1" kern="1800" dirty="0">
                <a:solidFill>
                  <a:srgbClr val="000000"/>
                </a:solidFill>
                <a:latin typeface="canada-type-gibson"/>
                <a:ea typeface="Times New Roman" panose="02020603050405020304" pitchFamily="18" charset="0"/>
                <a:cs typeface="Times New Roman" panose="02020603050405020304" pitchFamily="18" charset="0"/>
              </a:rPr>
              <a:t>To a Mouse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en-US" sz="2000" cap="all" spc="105" dirty="0">
                <a:solidFill>
                  <a:srgbClr val="494949"/>
                </a:solidFill>
                <a:latin typeface="canada-type-gibson"/>
                <a:ea typeface="Times New Roman" panose="02020603050405020304" pitchFamily="18" charset="0"/>
                <a:cs typeface="Times New Roman" panose="02020603050405020304" pitchFamily="18" charset="0"/>
              </a:rPr>
              <a:t>BY </a:t>
            </a:r>
            <a:r>
              <a:rPr lang="en-US" sz="1100" cap="all" spc="105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ROBERT BURNS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en-US" i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On Turning her up in her Nest, with the Plough, November 1785.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Wee,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sleeket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cowran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tim’rous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beastie,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O, what a panic’s in thy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breastie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Thou need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start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awa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sae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hasty,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 Wi’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bickerin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brattle!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 wad be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laith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rin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an’ chase thee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 Wi’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murd’ring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pattle</a:t>
            </a: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I’m truly sorry Man’s dominion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Has broken Nature’s social union,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An’ justifies that ill opinion,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 Which makes thee startle,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At me, thy poor, earth-born companion,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52400" fontAlgn="base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 An’ fellow-mortal!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5943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handout…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96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Double Entry Journal</a:t>
            </a:r>
            <a:br>
              <a:rPr lang="en-US" sz="2800" b="1" dirty="0" smtClean="0">
                <a:solidFill>
                  <a:schemeClr val="accent5"/>
                </a:solidFill>
              </a:rPr>
            </a:br>
            <a:r>
              <a:rPr lang="en-US" sz="2800" dirty="0" smtClean="0">
                <a:solidFill>
                  <a:schemeClr val="accent5"/>
                </a:solidFill>
              </a:rPr>
              <a:t>Strategy Practice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We will use this strategy during out lit circles, but first we need to practice what it looks like.</a:t>
            </a:r>
          </a:p>
          <a:p>
            <a:pPr marL="68580" indent="0">
              <a:buClr>
                <a:srgbClr val="000090"/>
              </a:buClr>
              <a:buNone/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As we are reading this poem, notice your thinking: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Connections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Questions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Images</a:t>
            </a:r>
          </a:p>
          <a:p>
            <a:pPr lvl="1">
              <a:buClr>
                <a:srgbClr val="000090"/>
              </a:buClr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Whip around: 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Something you thought about the poem (ideas from above)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A connection to what another person has said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There is no ‘right answer’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67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96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Double Entry Journal</a:t>
            </a:r>
            <a:br>
              <a:rPr lang="en-US" sz="2800" b="1" dirty="0" smtClean="0">
                <a:solidFill>
                  <a:schemeClr val="accent5"/>
                </a:solidFill>
              </a:rPr>
            </a:br>
            <a:r>
              <a:rPr lang="en-US" sz="2800" dirty="0" smtClean="0">
                <a:solidFill>
                  <a:schemeClr val="accent5"/>
                </a:solidFill>
              </a:rPr>
              <a:t>Strategy Practice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00090"/>
              </a:buClr>
            </a:pPr>
            <a:r>
              <a:rPr lang="en-US" dirty="0" smtClean="0"/>
              <a:t>We will use this strategy during out lit circles, but first we need to practice what it looks like.</a:t>
            </a:r>
          </a:p>
          <a:p>
            <a:pPr marL="68580" indent="0">
              <a:buClr>
                <a:srgbClr val="000090"/>
              </a:buClr>
              <a:buNone/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As we are reading this poem, notice your thinking: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Connections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Questions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Images</a:t>
            </a:r>
          </a:p>
          <a:p>
            <a:pPr lvl="1">
              <a:buClr>
                <a:srgbClr val="000090"/>
              </a:buClr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Whip around: 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Something you thought about the poem (ideas from above)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A connection to what another person has said</a:t>
            </a:r>
          </a:p>
          <a:p>
            <a:pPr lvl="1">
              <a:buClr>
                <a:srgbClr val="000090"/>
              </a:buClr>
            </a:pPr>
            <a:r>
              <a:rPr lang="en-US" dirty="0" smtClean="0"/>
              <a:t>There is no ‘right answer’</a:t>
            </a:r>
          </a:p>
          <a:p>
            <a:pPr marL="365760" lvl="1" indent="0">
              <a:buClr>
                <a:srgbClr val="000090"/>
              </a:buClr>
              <a:buNone/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Did you notice how our thoughts can be very different from others’?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Did you notice how our own thinking &amp; understanding are enriched by others’</a:t>
            </a:r>
          </a:p>
          <a:p>
            <a:pPr>
              <a:buClr>
                <a:srgbClr val="000090"/>
              </a:buClr>
            </a:pPr>
            <a:r>
              <a:rPr lang="en-US" dirty="0" smtClean="0"/>
              <a:t>Meaning lies in the mind of the reader</a:t>
            </a:r>
          </a:p>
          <a:p>
            <a:pPr>
              <a:buClr>
                <a:srgbClr val="000090"/>
              </a:buClr>
            </a:pPr>
            <a:endParaRPr lang="en-US" dirty="0" smtClean="0"/>
          </a:p>
          <a:p>
            <a:pPr>
              <a:buClr>
                <a:srgbClr val="000090"/>
              </a:buClr>
            </a:pPr>
            <a:r>
              <a:rPr lang="en-US" dirty="0" smtClean="0"/>
              <a:t>Let’s practice again, this time using a double entry journal as well!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3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r="905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34630" y="914400"/>
            <a:ext cx="3494970" cy="4738249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What you have just done verbally, you will be doing consistently throughout your novel reading.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This is called a ‘double entry journal’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70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2286000"/>
            <a:ext cx="3352800" cy="3810000"/>
          </a:xfrm>
          <a:prstGeom prst="rect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38725" y="2590799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 algn="ctr">
              <a:buNone/>
            </a:pPr>
            <a:r>
              <a:rPr lang="en-US" b="1" dirty="0" smtClean="0">
                <a:solidFill>
                  <a:srgbClr val="FFFFFF"/>
                </a:solidFill>
              </a:rPr>
              <a:t>3)</a:t>
            </a:r>
          </a:p>
          <a:p>
            <a:pPr marL="68580" indent="0" algn="ctr">
              <a:buNone/>
            </a:pPr>
            <a:r>
              <a:rPr lang="en-US" b="1" u="sng" dirty="0" smtClean="0">
                <a:solidFill>
                  <a:srgbClr val="FFFFFF"/>
                </a:solidFill>
              </a:rPr>
              <a:t>My </a:t>
            </a:r>
            <a:r>
              <a:rPr lang="en-US" b="1" u="sng" dirty="0">
                <a:solidFill>
                  <a:srgbClr val="FFFFFF"/>
                </a:solidFill>
              </a:rPr>
              <a:t>Thinking</a:t>
            </a:r>
          </a:p>
          <a:p>
            <a:pPr marL="6858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OR</a:t>
            </a:r>
          </a:p>
          <a:p>
            <a:pPr marL="68580" indent="0" algn="ctr">
              <a:buNone/>
            </a:pPr>
            <a:r>
              <a:rPr lang="en-US" b="1" u="sng" dirty="0">
                <a:solidFill>
                  <a:srgbClr val="FFFFFF"/>
                </a:solidFill>
              </a:rPr>
              <a:t>My </a:t>
            </a:r>
            <a:r>
              <a:rPr lang="en-US" b="1" u="sng" dirty="0" smtClean="0">
                <a:solidFill>
                  <a:srgbClr val="FFFFFF"/>
                </a:solidFill>
              </a:rPr>
              <a:t>Response</a:t>
            </a:r>
            <a:endParaRPr lang="en-US" b="1" u="sng" dirty="0">
              <a:solidFill>
                <a:srgbClr val="FFFFFF"/>
              </a:solidFill>
            </a:endParaRPr>
          </a:p>
        </p:txBody>
      </p:sp>
      <p:pic>
        <p:nvPicPr>
          <p:cNvPr id="7170" name="Picture 2" descr="C:\Users\ljohnson\AppData\Local\Microsoft\Windows\Temporary Internet Files\Content.IE5\PBQ41PFX\MP9003155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0"/>
            <a:ext cx="2752725" cy="1963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607" y="1363955"/>
            <a:ext cx="7024744" cy="7467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How to set up your double entry journal: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6036" y="2313132"/>
            <a:ext cx="3352800" cy="3810000"/>
          </a:xfrm>
          <a:prstGeom prst="rect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590799"/>
            <a:ext cx="289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2)</a:t>
            </a:r>
          </a:p>
          <a:p>
            <a:pPr marL="68580" indent="0" algn="ctr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Event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OR</a:t>
            </a:r>
          </a:p>
          <a:p>
            <a:pPr marL="68580" algn="ctr"/>
            <a:r>
              <a:rPr lang="en-US" b="1" u="sng" dirty="0">
                <a:solidFill>
                  <a:schemeClr val="bg1"/>
                </a:solidFill>
              </a:rPr>
              <a:t>What Happened</a:t>
            </a:r>
          </a:p>
          <a:p>
            <a:pPr marL="68580" algn="ctr"/>
            <a:r>
              <a:rPr lang="en-US" dirty="0" smtClean="0">
                <a:solidFill>
                  <a:schemeClr val="bg1"/>
                </a:solidFill>
              </a:rPr>
              <a:t>OR</a:t>
            </a:r>
          </a:p>
          <a:p>
            <a:pPr marL="68580" indent="0" algn="ctr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Text</a:t>
            </a:r>
          </a:p>
          <a:p>
            <a:pPr marL="68580" indent="0" algn="ctr">
              <a:buNone/>
            </a:pPr>
            <a:endParaRPr lang="en-US" b="1" u="sng" dirty="0">
              <a:solidFill>
                <a:schemeClr val="bg1"/>
              </a:solidFill>
            </a:endParaRPr>
          </a:p>
          <a:p>
            <a:pPr marL="68580" indent="0" algn="ctr">
              <a:buNone/>
            </a:pPr>
            <a:r>
              <a:rPr lang="en-US" sz="1400" i="1" dirty="0" smtClean="0">
                <a:solidFill>
                  <a:schemeClr val="bg1"/>
                </a:solidFill>
              </a:rPr>
              <a:t>**Be sure to include both the </a:t>
            </a:r>
            <a:r>
              <a:rPr lang="en-US" sz="1400" b="1" i="1" dirty="0" smtClean="0">
                <a:solidFill>
                  <a:schemeClr val="bg1"/>
                </a:solidFill>
              </a:rPr>
              <a:t>passage</a:t>
            </a:r>
            <a:r>
              <a:rPr lang="en-US" sz="1400" i="1" dirty="0" smtClean="0">
                <a:solidFill>
                  <a:schemeClr val="bg1"/>
                </a:solidFill>
              </a:rPr>
              <a:t> or </a:t>
            </a:r>
            <a:r>
              <a:rPr lang="en-US" sz="1400" b="1" i="1" dirty="0" smtClean="0">
                <a:solidFill>
                  <a:schemeClr val="bg1"/>
                </a:solidFill>
              </a:rPr>
              <a:t>event</a:t>
            </a:r>
            <a:r>
              <a:rPr lang="en-US" sz="1400" i="1" dirty="0" smtClean="0">
                <a:solidFill>
                  <a:schemeClr val="bg1"/>
                </a:solidFill>
              </a:rPr>
              <a:t> you are referring to (in </a:t>
            </a:r>
            <a:r>
              <a:rPr lang="en-US" sz="1400" b="1" i="1" dirty="0" smtClean="0">
                <a:solidFill>
                  <a:schemeClr val="bg1"/>
                </a:solidFill>
              </a:rPr>
              <a:t>quotations</a:t>
            </a:r>
            <a:r>
              <a:rPr lang="en-US" sz="1400" i="1" dirty="0" smtClean="0">
                <a:solidFill>
                  <a:schemeClr val="bg1"/>
                </a:solidFill>
              </a:rPr>
              <a:t> if you quote directly (exactly) from the text), as well as the </a:t>
            </a:r>
            <a:r>
              <a:rPr lang="en-US" sz="1400" b="1" i="1" dirty="0" smtClean="0">
                <a:solidFill>
                  <a:schemeClr val="bg1"/>
                </a:solidFill>
              </a:rPr>
              <a:t>page/verse number</a:t>
            </a:r>
            <a:r>
              <a:rPr lang="en-US" sz="1400" i="1" dirty="0" smtClean="0">
                <a:solidFill>
                  <a:schemeClr val="bg1"/>
                </a:solidFill>
              </a:rPr>
              <a:t>**</a:t>
            </a:r>
            <a:endParaRPr lang="en-US" sz="1400" i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1737310"/>
            <a:ext cx="563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200" b="1" dirty="0">
                <a:solidFill>
                  <a:prstClr val="black"/>
                </a:solidFill>
                <a:ea typeface="+mj-ea"/>
                <a:cs typeface="+mj-cs"/>
              </a:rPr>
              <a:t>1) Divide your page in half</a:t>
            </a:r>
          </a:p>
        </p:txBody>
      </p:sp>
    </p:spTree>
    <p:extLst>
      <p:ext uri="{BB962C8B-B14F-4D97-AF65-F5344CB8AC3E}">
        <p14:creationId xmlns:p14="http://schemas.microsoft.com/office/powerpoint/2010/main" val="14275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2679</TotalTime>
  <Words>547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canada-type-gibson</vt:lpstr>
      <vt:lpstr>Century Gothic</vt:lpstr>
      <vt:lpstr>inherit</vt:lpstr>
      <vt:lpstr>Times New Roman</vt:lpstr>
      <vt:lpstr>Wingdings 2</vt:lpstr>
      <vt:lpstr>Austin</vt:lpstr>
      <vt:lpstr>Lit Circles  </vt:lpstr>
      <vt:lpstr>Lit Circles – OVERVIEW </vt:lpstr>
      <vt:lpstr>“Say Something” &amp; Double Entry Journal Strategy Practice</vt:lpstr>
      <vt:lpstr>Double Entry Journal STATEMENT /RESPONSE STARTERS</vt:lpstr>
      <vt:lpstr>PowerPoint Presentation</vt:lpstr>
      <vt:lpstr>Double Entry Journal Strategy Practice</vt:lpstr>
      <vt:lpstr>Double Entry Journal Strategy Practice</vt:lpstr>
      <vt:lpstr>PowerPoint Presentation</vt:lpstr>
      <vt:lpstr>How to set up your double entry journal: </vt:lpstr>
      <vt:lpstr>PowerPoint Presentation</vt:lpstr>
    </vt:vector>
  </TitlesOfParts>
  <Company>GVSD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 Circles</dc:title>
  <dc:creator>Windows User</dc:creator>
  <cp:lastModifiedBy>Andres, Kristina</cp:lastModifiedBy>
  <cp:revision>78</cp:revision>
  <cp:lastPrinted>2014-12-03T18:48:50Z</cp:lastPrinted>
  <dcterms:created xsi:type="dcterms:W3CDTF">2014-11-18T20:55:00Z</dcterms:created>
  <dcterms:modified xsi:type="dcterms:W3CDTF">2019-11-19T20:02:56Z</dcterms:modified>
</cp:coreProperties>
</file>