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62" r:id="rId3"/>
    <p:sldId id="267" r:id="rId4"/>
    <p:sldId id="266" r:id="rId5"/>
    <p:sldId id="265" r:id="rId6"/>
    <p:sldId id="258" r:id="rId7"/>
    <p:sldId id="257" r:id="rId8"/>
    <p:sldId id="259" r:id="rId9"/>
    <p:sldId id="260" r:id="rId10"/>
    <p:sldId id="269" r:id="rId11"/>
    <p:sldId id="270" r:id="rId12"/>
    <p:sldId id="271" r:id="rId13"/>
    <p:sldId id="272" r:id="rId14"/>
    <p:sldId id="273" r:id="rId15"/>
    <p:sldId id="274" r:id="rId16"/>
    <p:sldId id="275" r:id="rId17"/>
    <p:sldId id="263" r:id="rId18"/>
    <p:sldId id="287" r:id="rId19"/>
    <p:sldId id="276" r:id="rId20"/>
    <p:sldId id="277" r:id="rId21"/>
    <p:sldId id="280" r:id="rId22"/>
    <p:sldId id="281" r:id="rId23"/>
    <p:sldId id="282" r:id="rId24"/>
    <p:sldId id="283" r:id="rId25"/>
    <p:sldId id="284" r:id="rId26"/>
    <p:sldId id="278" r:id="rId27"/>
    <p:sldId id="279" r:id="rId28"/>
    <p:sldId id="28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0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312" y="-6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CA"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June 2,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June 2,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June 2,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Title 12"/>
          <p:cNvSpPr>
            <a:spLocks noGrp="1"/>
          </p:cNvSpPr>
          <p:nvPr>
            <p:ph type="title"/>
          </p:nvPr>
        </p:nvSpPr>
        <p:spPr/>
        <p:txBody>
          <a:bodyPr/>
          <a:lstStyle/>
          <a:p>
            <a:r>
              <a:rPr lang="en-CA"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June 2,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June 2, 18</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CA"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June 2, 18</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CA"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CA"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June 2, 18</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June 2, 18</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June 2, 18</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June 2, 18</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CA"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CA"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June 2, 18</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CA"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June 2, 18</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33783" cy="6858000"/>
          </a:xfrm>
          <a:prstGeom prst="rect">
            <a:avLst/>
          </a:prstGeom>
        </p:spPr>
      </p:pic>
      <p:sp>
        <p:nvSpPr>
          <p:cNvPr id="2" name="Title 1"/>
          <p:cNvSpPr>
            <a:spLocks noGrp="1"/>
          </p:cNvSpPr>
          <p:nvPr>
            <p:ph type="ctrTitle"/>
          </p:nvPr>
        </p:nvSpPr>
        <p:spPr>
          <a:xfrm>
            <a:off x="610150" y="1219200"/>
            <a:ext cx="7543800" cy="2152650"/>
          </a:xfrm>
        </p:spPr>
        <p:txBody>
          <a:bodyPr/>
          <a:lstStyle/>
          <a:p>
            <a:r>
              <a:rPr lang="en-US" dirty="0" smtClean="0"/>
              <a:t>Good </a:t>
            </a:r>
            <a:br>
              <a:rPr lang="en-US" dirty="0" smtClean="0"/>
            </a:br>
            <a:r>
              <a:rPr lang="en-US" dirty="0" smtClean="0"/>
              <a:t>    </a:t>
            </a:r>
            <a:r>
              <a:rPr lang="en-US" dirty="0" smtClean="0"/>
              <a:t>Beginnings</a:t>
            </a:r>
            <a:endParaRPr lang="en-US" dirty="0"/>
          </a:p>
        </p:txBody>
      </p:sp>
      <p:sp>
        <p:nvSpPr>
          <p:cNvPr id="3" name="Subtitle 2"/>
          <p:cNvSpPr>
            <a:spLocks noGrp="1"/>
          </p:cNvSpPr>
          <p:nvPr>
            <p:ph type="subTitle" idx="1"/>
          </p:nvPr>
        </p:nvSpPr>
        <p:spPr/>
        <p:txBody>
          <a:bodyPr>
            <a:noAutofit/>
          </a:bodyPr>
          <a:lstStyle/>
          <a:p>
            <a:r>
              <a:rPr lang="en-US" sz="2400" dirty="0" smtClean="0">
                <a:solidFill>
                  <a:srgbClr val="FD709E"/>
                </a:solidFill>
              </a:rPr>
              <a:t>Exploring different ways to </a:t>
            </a:r>
            <a:br>
              <a:rPr lang="en-US" sz="2400" dirty="0" smtClean="0">
                <a:solidFill>
                  <a:srgbClr val="FD709E"/>
                </a:solidFill>
              </a:rPr>
            </a:br>
            <a:r>
              <a:rPr lang="en-US" sz="2400" dirty="0" smtClean="0">
                <a:solidFill>
                  <a:srgbClr val="FD709E"/>
                </a:solidFill>
              </a:rPr>
              <a:t>begin a story</a:t>
            </a:r>
            <a:r>
              <a:rPr lang="mr-IN" sz="2400" dirty="0" smtClean="0">
                <a:solidFill>
                  <a:srgbClr val="FD709E"/>
                </a:solidFill>
              </a:rPr>
              <a:t>…</a:t>
            </a:r>
            <a:endParaRPr lang="en-US" sz="2400" dirty="0">
              <a:solidFill>
                <a:srgbClr val="FD709E"/>
              </a:solidFill>
            </a:endParaRPr>
          </a:p>
        </p:txBody>
      </p:sp>
      <p:pic>
        <p:nvPicPr>
          <p:cNvPr id="8" name="Picture 7"/>
          <p:cNvPicPr>
            <a:picLocks noChangeAspect="1"/>
          </p:cNvPicPr>
          <p:nvPr/>
        </p:nvPicPr>
        <p:blipFill>
          <a:blip r:embed="rId3"/>
          <a:stretch>
            <a:fillRect/>
          </a:stretch>
        </p:blipFill>
        <p:spPr>
          <a:xfrm>
            <a:off x="6093460" y="1474301"/>
            <a:ext cx="2735580" cy="5059680"/>
          </a:xfrm>
          <a:prstGeom prst="rect">
            <a:avLst/>
          </a:prstGeom>
        </p:spPr>
      </p:pic>
      <p:pic>
        <p:nvPicPr>
          <p:cNvPr id="9" name="Picture 8"/>
          <p:cNvPicPr>
            <a:picLocks noChangeAspect="1"/>
          </p:cNvPicPr>
          <p:nvPr/>
        </p:nvPicPr>
        <p:blipFill>
          <a:blip r:embed="rId4"/>
          <a:stretch>
            <a:fillRect/>
          </a:stretch>
        </p:blipFill>
        <p:spPr>
          <a:xfrm>
            <a:off x="3568729" y="496252"/>
            <a:ext cx="2524731" cy="1956098"/>
          </a:xfrm>
          <a:prstGeom prst="rect">
            <a:avLst/>
          </a:prstGeom>
        </p:spPr>
      </p:pic>
    </p:spTree>
    <p:extLst>
      <p:ext uri="{BB962C8B-B14F-4D97-AF65-F5344CB8AC3E}">
        <p14:creationId xmlns:p14="http://schemas.microsoft.com/office/powerpoint/2010/main" val="30990567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777240" y="1590614"/>
            <a:ext cx="7978276" cy="914400"/>
          </a:xfrm>
        </p:spPr>
        <p:txBody>
          <a:bodyPr/>
          <a:lstStyle/>
          <a:p>
            <a:r>
              <a:rPr lang="en-US" dirty="0" smtClean="0">
                <a:solidFill>
                  <a:srgbClr val="FD709E"/>
                </a:solidFill>
              </a:rPr>
              <a:t>	Where does each type 	of story begin in this 			timeline? </a:t>
            </a:r>
            <a:endParaRPr lang="en-US" sz="1600" dirty="0">
              <a:solidFill>
                <a:schemeClr val="tx2">
                  <a:lumMod val="90000"/>
                </a:schemeClr>
              </a:solidFill>
            </a:endParaRPr>
          </a:p>
        </p:txBody>
      </p:sp>
      <p:sp>
        <p:nvSpPr>
          <p:cNvPr id="4" name="TextBox 3"/>
          <p:cNvSpPr txBox="1"/>
          <p:nvPr/>
        </p:nvSpPr>
        <p:spPr>
          <a:xfrm>
            <a:off x="777240" y="2555149"/>
            <a:ext cx="7134743" cy="3785652"/>
          </a:xfrm>
          <a:prstGeom prst="rect">
            <a:avLst/>
          </a:prstGeom>
          <a:noFill/>
        </p:spPr>
        <p:txBody>
          <a:bodyPr wrap="square" rtlCol="0">
            <a:spAutoFit/>
          </a:bodyPr>
          <a:lstStyle/>
          <a:p>
            <a:r>
              <a:rPr lang="en-US" sz="2000" dirty="0">
                <a:solidFill>
                  <a:schemeClr val="tx2">
                    <a:lumMod val="90000"/>
                  </a:schemeClr>
                </a:solidFill>
              </a:rPr>
              <a:t>In Medias Res, </a:t>
            </a:r>
            <a:r>
              <a:rPr lang="en-US" sz="2000" dirty="0" smtClean="0">
                <a:solidFill>
                  <a:schemeClr val="tx2">
                    <a:lumMod val="90000"/>
                  </a:schemeClr>
                </a:solidFill>
              </a:rPr>
              <a:t>Frame Story, </a:t>
            </a:r>
            <a:r>
              <a:rPr lang="en-US" sz="2000" dirty="0">
                <a:solidFill>
                  <a:schemeClr val="tx2">
                    <a:lumMod val="90000"/>
                  </a:schemeClr>
                </a:solidFill>
              </a:rPr>
              <a:t>Prologue, </a:t>
            </a:r>
            <a:r>
              <a:rPr lang="en-US" sz="2000" dirty="0" err="1">
                <a:solidFill>
                  <a:schemeClr val="tx2">
                    <a:lumMod val="90000"/>
                  </a:schemeClr>
                </a:solidFill>
              </a:rPr>
              <a:t>Ab</a:t>
            </a:r>
            <a:r>
              <a:rPr lang="en-US" sz="2000" dirty="0">
                <a:solidFill>
                  <a:schemeClr val="tx2">
                    <a:lumMod val="90000"/>
                  </a:schemeClr>
                </a:solidFill>
              </a:rPr>
              <a:t> Ovum</a:t>
            </a:r>
            <a:endParaRPr lang="en-US" sz="2000" dirty="0" smtClean="0">
              <a:solidFill>
                <a:schemeClr val="tx2">
                  <a:lumMod val="90000"/>
                </a:schemeClr>
              </a:solidFill>
            </a:endParaRPr>
          </a:p>
          <a:p>
            <a:pPr marL="342900" indent="-342900">
              <a:buAutoNum type="arabicParenR"/>
            </a:pPr>
            <a:r>
              <a:rPr lang="en-US" sz="2000" dirty="0" smtClean="0"/>
              <a:t>Peter Parker is born to 2 loving parents</a:t>
            </a:r>
          </a:p>
          <a:p>
            <a:pPr marL="342900" indent="-342900">
              <a:buAutoNum type="arabicParenR"/>
            </a:pPr>
            <a:r>
              <a:rPr lang="en-US" sz="2000" dirty="0" smtClean="0"/>
              <a:t>Peter’s parents die</a:t>
            </a:r>
          </a:p>
          <a:p>
            <a:pPr marL="342900" indent="-342900">
              <a:buAutoNum type="arabicParenR"/>
            </a:pPr>
            <a:r>
              <a:rPr lang="en-US" sz="2000" dirty="0" smtClean="0"/>
              <a:t>Peter goes and lives with his aunt and uncle</a:t>
            </a:r>
          </a:p>
          <a:p>
            <a:pPr marL="342900" indent="-342900">
              <a:buAutoNum type="arabicParenR"/>
            </a:pPr>
            <a:r>
              <a:rPr lang="en-US" sz="2000" dirty="0" smtClean="0"/>
              <a:t>Peter gets bit by a radioactive spider and becomes Spiderman</a:t>
            </a:r>
          </a:p>
          <a:p>
            <a:pPr marL="342900" indent="-342900">
              <a:buAutoNum type="arabicParenR"/>
            </a:pPr>
            <a:r>
              <a:rPr lang="en-US" sz="2000" dirty="0" smtClean="0"/>
              <a:t>Peter makes a mistake and his uncle dies</a:t>
            </a:r>
          </a:p>
          <a:p>
            <a:pPr marL="342900" indent="-342900">
              <a:buAutoNum type="arabicParenR"/>
            </a:pPr>
            <a:r>
              <a:rPr lang="en-US" sz="2000" dirty="0" smtClean="0"/>
              <a:t>Peter fights the </a:t>
            </a:r>
            <a:r>
              <a:rPr lang="en-US" sz="2000" dirty="0"/>
              <a:t>G</a:t>
            </a:r>
            <a:r>
              <a:rPr lang="en-US" sz="2000" dirty="0" smtClean="0"/>
              <a:t>reen </a:t>
            </a:r>
            <a:r>
              <a:rPr lang="en-US" sz="2000" dirty="0"/>
              <a:t>G</a:t>
            </a:r>
            <a:r>
              <a:rPr lang="en-US" sz="2000" dirty="0" smtClean="0"/>
              <a:t>oblin  </a:t>
            </a:r>
          </a:p>
          <a:p>
            <a:pPr marL="342900" indent="-342900">
              <a:buAutoNum type="arabicParenR"/>
            </a:pPr>
            <a:r>
              <a:rPr lang="en-US" sz="2000" dirty="0" smtClean="0"/>
              <a:t>Peter almost dies and lies on the ground remembering how he got to this moment</a:t>
            </a:r>
          </a:p>
          <a:p>
            <a:pPr marL="342900" indent="-342900">
              <a:buAutoNum type="arabicParenR"/>
            </a:pPr>
            <a:r>
              <a:rPr lang="en-US" sz="2000" dirty="0" smtClean="0"/>
              <a:t>Peter finds his strength and defeats the Green Goblin</a:t>
            </a:r>
          </a:p>
          <a:p>
            <a:pPr marL="342900" indent="-342900">
              <a:buAutoNum type="arabicParenR"/>
            </a:pPr>
            <a:r>
              <a:rPr lang="en-US" sz="2000" dirty="0" smtClean="0"/>
              <a:t>Peter goes back to his regular life, but now he has a secret.</a:t>
            </a:r>
            <a:endParaRPr lang="en-US" sz="2000" dirty="0"/>
          </a:p>
        </p:txBody>
      </p:sp>
      <p:pic>
        <p:nvPicPr>
          <p:cNvPr id="7" name="Picture 6"/>
          <p:cNvPicPr>
            <a:picLocks noChangeAspect="1"/>
          </p:cNvPicPr>
          <p:nvPr/>
        </p:nvPicPr>
        <p:blipFill>
          <a:blip r:embed="rId3"/>
          <a:stretch>
            <a:fillRect/>
          </a:stretch>
        </p:blipFill>
        <p:spPr>
          <a:xfrm>
            <a:off x="-203200" y="0"/>
            <a:ext cx="3545000" cy="2668582"/>
          </a:xfrm>
          <a:prstGeom prst="rect">
            <a:avLst/>
          </a:prstGeom>
        </p:spPr>
      </p:pic>
    </p:spTree>
    <p:extLst>
      <p:ext uri="{BB962C8B-B14F-4D97-AF65-F5344CB8AC3E}">
        <p14:creationId xmlns:p14="http://schemas.microsoft.com/office/powerpoint/2010/main" val="1292226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443060" y="665487"/>
            <a:ext cx="7543800" cy="914400"/>
          </a:xfrm>
        </p:spPr>
        <p:txBody>
          <a:bodyPr/>
          <a:lstStyle/>
          <a:p>
            <a:r>
              <a:rPr lang="en-US" b="1" dirty="0" smtClean="0">
                <a:solidFill>
                  <a:srgbClr val="5C64B7"/>
                </a:solidFill>
              </a:rPr>
              <a:t>In Medias Res</a:t>
            </a:r>
            <a:endParaRPr lang="en-US" b="1" dirty="0">
              <a:solidFill>
                <a:srgbClr val="5C64B7"/>
              </a:solidFill>
            </a:endParaRPr>
          </a:p>
        </p:txBody>
      </p:sp>
      <p:sp>
        <p:nvSpPr>
          <p:cNvPr id="4" name="TextBox 3"/>
          <p:cNvSpPr txBox="1"/>
          <p:nvPr/>
        </p:nvSpPr>
        <p:spPr>
          <a:xfrm>
            <a:off x="443060" y="1579887"/>
            <a:ext cx="7134743" cy="4031873"/>
          </a:xfrm>
          <a:prstGeom prst="rect">
            <a:avLst/>
          </a:prstGeom>
          <a:noFill/>
        </p:spPr>
        <p:txBody>
          <a:bodyPr wrap="square" rtlCol="0">
            <a:spAutoFit/>
          </a:bodyPr>
          <a:lstStyle/>
          <a:p>
            <a:pPr marL="342900" indent="-342900">
              <a:buAutoNum type="arabicParenR"/>
            </a:pPr>
            <a:r>
              <a:rPr lang="en-US" sz="2000" dirty="0" smtClean="0"/>
              <a:t>Peter Parker is born to 2 loving </a:t>
            </a:r>
            <a:br>
              <a:rPr lang="en-US" sz="2000" dirty="0" smtClean="0"/>
            </a:br>
            <a:r>
              <a:rPr lang="en-US" sz="2000" dirty="0" smtClean="0"/>
              <a:t>parents</a:t>
            </a:r>
          </a:p>
          <a:p>
            <a:pPr marL="342900" indent="-342900">
              <a:buAutoNum type="arabicParenR"/>
            </a:pPr>
            <a:r>
              <a:rPr lang="en-US" sz="2000" dirty="0" smtClean="0"/>
              <a:t>Peter’s parents die</a:t>
            </a:r>
          </a:p>
          <a:p>
            <a:pPr marL="342900" indent="-342900">
              <a:buAutoNum type="arabicParenR"/>
            </a:pPr>
            <a:r>
              <a:rPr lang="en-US" sz="2000" dirty="0" smtClean="0"/>
              <a:t>Peter goes and lives with his aunt and uncle</a:t>
            </a:r>
          </a:p>
          <a:p>
            <a:pPr marL="342900" indent="-342900">
              <a:buAutoNum type="arabicParenR"/>
            </a:pPr>
            <a:r>
              <a:rPr lang="en-US" sz="2800" b="1" dirty="0" smtClean="0">
                <a:solidFill>
                  <a:srgbClr val="5C64B7"/>
                </a:solidFill>
              </a:rPr>
              <a:t>Peter gets bit by a radioactive spider and becomes Spiderman </a:t>
            </a:r>
          </a:p>
          <a:p>
            <a:pPr marL="342900" indent="-342900">
              <a:buAutoNum type="arabicParenR"/>
            </a:pPr>
            <a:r>
              <a:rPr lang="en-US" sz="2000" dirty="0" smtClean="0"/>
              <a:t>Peter makes a mistake and his uncle dies</a:t>
            </a:r>
          </a:p>
          <a:p>
            <a:pPr marL="342900" indent="-342900">
              <a:buAutoNum type="arabicParenR"/>
            </a:pPr>
            <a:r>
              <a:rPr lang="en-US" sz="2000" dirty="0" smtClean="0"/>
              <a:t>Peter fights the </a:t>
            </a:r>
            <a:r>
              <a:rPr lang="en-US" sz="2000" dirty="0"/>
              <a:t>G</a:t>
            </a:r>
            <a:r>
              <a:rPr lang="en-US" sz="2000" dirty="0" smtClean="0"/>
              <a:t>reen </a:t>
            </a:r>
            <a:r>
              <a:rPr lang="en-US" sz="2000" dirty="0"/>
              <a:t>G</a:t>
            </a:r>
            <a:r>
              <a:rPr lang="en-US" sz="2000" dirty="0" smtClean="0"/>
              <a:t>oblin  </a:t>
            </a:r>
          </a:p>
          <a:p>
            <a:pPr marL="342900" indent="-342900">
              <a:buAutoNum type="arabicParenR"/>
            </a:pPr>
            <a:r>
              <a:rPr lang="en-US" sz="2000" dirty="0" smtClean="0"/>
              <a:t>Peter almost dies and lies on the ground remembering how he got to this moment</a:t>
            </a:r>
          </a:p>
          <a:p>
            <a:pPr marL="342900" indent="-342900">
              <a:buAutoNum type="arabicParenR"/>
            </a:pPr>
            <a:r>
              <a:rPr lang="en-US" sz="2000" dirty="0" smtClean="0"/>
              <a:t>Peter finds his strength and defeats the Green Goblin</a:t>
            </a:r>
          </a:p>
          <a:p>
            <a:pPr marL="342900" indent="-342900">
              <a:buAutoNum type="arabicParenR"/>
            </a:pPr>
            <a:r>
              <a:rPr lang="en-US" sz="2000" dirty="0" smtClean="0"/>
              <a:t>Peter goes back to his regular life, but now he has a secret.</a:t>
            </a:r>
            <a:endParaRPr lang="en-US" sz="2000" dirty="0"/>
          </a:p>
        </p:txBody>
      </p:sp>
      <p:pic>
        <p:nvPicPr>
          <p:cNvPr id="9" name="Picture 8"/>
          <p:cNvPicPr>
            <a:picLocks noChangeAspect="1"/>
          </p:cNvPicPr>
          <p:nvPr/>
        </p:nvPicPr>
        <p:blipFill>
          <a:blip r:embed="rId3"/>
          <a:stretch>
            <a:fillRect/>
          </a:stretch>
        </p:blipFill>
        <p:spPr>
          <a:xfrm>
            <a:off x="5451509" y="1387059"/>
            <a:ext cx="3534736" cy="1402096"/>
          </a:xfrm>
          <a:prstGeom prst="rect">
            <a:avLst/>
          </a:prstGeom>
        </p:spPr>
      </p:pic>
    </p:spTree>
    <p:extLst>
      <p:ext uri="{BB962C8B-B14F-4D97-AF65-F5344CB8AC3E}">
        <p14:creationId xmlns:p14="http://schemas.microsoft.com/office/powerpoint/2010/main" val="7957658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368183" y="676214"/>
            <a:ext cx="7543800" cy="914400"/>
          </a:xfrm>
        </p:spPr>
        <p:txBody>
          <a:bodyPr/>
          <a:lstStyle/>
          <a:p>
            <a:r>
              <a:rPr lang="en-US" b="1" dirty="0" smtClean="0">
                <a:solidFill>
                  <a:srgbClr val="008000"/>
                </a:solidFill>
              </a:rPr>
              <a:t>Frame Story</a:t>
            </a:r>
            <a:endParaRPr lang="en-US" b="1" dirty="0">
              <a:solidFill>
                <a:srgbClr val="008000"/>
              </a:solidFill>
            </a:endParaRPr>
          </a:p>
        </p:txBody>
      </p:sp>
      <p:sp>
        <p:nvSpPr>
          <p:cNvPr id="4" name="TextBox 3"/>
          <p:cNvSpPr txBox="1"/>
          <p:nvPr/>
        </p:nvSpPr>
        <p:spPr>
          <a:xfrm>
            <a:off x="368183" y="1614613"/>
            <a:ext cx="7134743" cy="4462760"/>
          </a:xfrm>
          <a:prstGeom prst="rect">
            <a:avLst/>
          </a:prstGeom>
          <a:noFill/>
        </p:spPr>
        <p:txBody>
          <a:bodyPr wrap="square" rtlCol="0">
            <a:spAutoFit/>
          </a:bodyPr>
          <a:lstStyle/>
          <a:p>
            <a:pPr marL="342900" indent="-342900">
              <a:buAutoNum type="arabicParenR"/>
            </a:pPr>
            <a:r>
              <a:rPr lang="en-US" sz="2000" dirty="0" smtClean="0"/>
              <a:t>Peter Parker is born to 2 loving parents</a:t>
            </a:r>
          </a:p>
          <a:p>
            <a:pPr marL="342900" indent="-342900">
              <a:buAutoNum type="arabicParenR"/>
            </a:pPr>
            <a:r>
              <a:rPr lang="en-US" sz="2000" dirty="0" smtClean="0"/>
              <a:t>Peter’s parents die</a:t>
            </a:r>
          </a:p>
          <a:p>
            <a:pPr marL="342900" indent="-342900">
              <a:buAutoNum type="arabicParenR"/>
            </a:pPr>
            <a:r>
              <a:rPr lang="en-US" sz="2000" dirty="0" smtClean="0"/>
              <a:t>Peter goes and lives with his aunt and</a:t>
            </a:r>
            <a:br>
              <a:rPr lang="en-US" sz="2000" dirty="0" smtClean="0"/>
            </a:br>
            <a:r>
              <a:rPr lang="en-US" sz="2000" dirty="0" smtClean="0"/>
              <a:t> uncle</a:t>
            </a:r>
          </a:p>
          <a:p>
            <a:pPr marL="342900" indent="-342900">
              <a:buAutoNum type="arabicParenR"/>
            </a:pPr>
            <a:r>
              <a:rPr lang="en-US" sz="2000" dirty="0" smtClean="0"/>
              <a:t>Peter gets bit by a radioactive spider </a:t>
            </a:r>
            <a:br>
              <a:rPr lang="en-US" sz="2000" dirty="0" smtClean="0"/>
            </a:br>
            <a:r>
              <a:rPr lang="en-US" sz="2000" dirty="0" smtClean="0"/>
              <a:t>and becomes Spiderman </a:t>
            </a:r>
          </a:p>
          <a:p>
            <a:pPr marL="342900" indent="-342900">
              <a:buAutoNum type="arabicParenR"/>
            </a:pPr>
            <a:r>
              <a:rPr lang="en-US" sz="2000" dirty="0" smtClean="0"/>
              <a:t>Peter makes a mistake and his uncle dies</a:t>
            </a:r>
          </a:p>
          <a:p>
            <a:pPr marL="342900" indent="-342900">
              <a:buAutoNum type="arabicParenR"/>
            </a:pPr>
            <a:r>
              <a:rPr lang="en-US" sz="2000" dirty="0" smtClean="0"/>
              <a:t>Peter fights the </a:t>
            </a:r>
            <a:r>
              <a:rPr lang="en-US" sz="2000" dirty="0"/>
              <a:t>G</a:t>
            </a:r>
            <a:r>
              <a:rPr lang="en-US" sz="2000" dirty="0" smtClean="0"/>
              <a:t>reen </a:t>
            </a:r>
            <a:r>
              <a:rPr lang="en-US" sz="2000" dirty="0"/>
              <a:t>G</a:t>
            </a:r>
            <a:r>
              <a:rPr lang="en-US" sz="2000" dirty="0" smtClean="0"/>
              <a:t>oblin  </a:t>
            </a:r>
          </a:p>
          <a:p>
            <a:pPr marL="342900" indent="-342900">
              <a:buAutoNum type="arabicParenR"/>
            </a:pPr>
            <a:r>
              <a:rPr lang="en-US" sz="2800" b="1" dirty="0" smtClean="0">
                <a:solidFill>
                  <a:srgbClr val="008000"/>
                </a:solidFill>
              </a:rPr>
              <a:t>Peter almost dies and lies on the ground remembering how he got to this moment</a:t>
            </a:r>
          </a:p>
          <a:p>
            <a:pPr marL="342900" indent="-342900">
              <a:buAutoNum type="arabicParenR"/>
            </a:pPr>
            <a:r>
              <a:rPr lang="en-US" sz="2000" dirty="0" smtClean="0"/>
              <a:t>Peter finds his strength and defeats the Green Goblin</a:t>
            </a:r>
          </a:p>
          <a:p>
            <a:pPr marL="342900" indent="-342900">
              <a:buAutoNum type="arabicParenR"/>
            </a:pPr>
            <a:r>
              <a:rPr lang="en-US" sz="2000" dirty="0" smtClean="0"/>
              <a:t>Peter goes back to his regular life, but now he has a secret.</a:t>
            </a:r>
            <a:endParaRPr lang="en-US" sz="2000" dirty="0"/>
          </a:p>
        </p:txBody>
      </p:sp>
      <p:pic>
        <p:nvPicPr>
          <p:cNvPr id="5" name="Picture 4"/>
          <p:cNvPicPr>
            <a:picLocks noChangeAspect="1"/>
          </p:cNvPicPr>
          <p:nvPr/>
        </p:nvPicPr>
        <p:blipFill>
          <a:blip r:embed="rId3"/>
          <a:stretch>
            <a:fillRect/>
          </a:stretch>
        </p:blipFill>
        <p:spPr>
          <a:xfrm>
            <a:off x="5528855" y="2723981"/>
            <a:ext cx="3331092" cy="1377069"/>
          </a:xfrm>
          <a:prstGeom prst="rect">
            <a:avLst/>
          </a:prstGeom>
        </p:spPr>
      </p:pic>
    </p:spTree>
    <p:extLst>
      <p:ext uri="{BB962C8B-B14F-4D97-AF65-F5344CB8AC3E}">
        <p14:creationId xmlns:p14="http://schemas.microsoft.com/office/powerpoint/2010/main" val="4517809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777240" y="676214"/>
            <a:ext cx="7543800" cy="914400"/>
          </a:xfrm>
        </p:spPr>
        <p:txBody>
          <a:bodyPr/>
          <a:lstStyle/>
          <a:p>
            <a:r>
              <a:rPr lang="en-US" b="1" dirty="0" smtClean="0">
                <a:solidFill>
                  <a:srgbClr val="FF0000"/>
                </a:solidFill>
              </a:rPr>
              <a:t>Prologue</a:t>
            </a:r>
            <a:endParaRPr lang="en-US" b="1" dirty="0">
              <a:solidFill>
                <a:srgbClr val="FF0000"/>
              </a:solidFill>
            </a:endParaRPr>
          </a:p>
        </p:txBody>
      </p:sp>
      <p:sp>
        <p:nvSpPr>
          <p:cNvPr id="4" name="TextBox 3"/>
          <p:cNvSpPr txBox="1"/>
          <p:nvPr/>
        </p:nvSpPr>
        <p:spPr>
          <a:xfrm>
            <a:off x="777240" y="1681460"/>
            <a:ext cx="7134743" cy="4278094"/>
          </a:xfrm>
          <a:prstGeom prst="rect">
            <a:avLst/>
          </a:prstGeom>
          <a:noFill/>
        </p:spPr>
        <p:txBody>
          <a:bodyPr wrap="square" rtlCol="0">
            <a:spAutoFit/>
          </a:bodyPr>
          <a:lstStyle/>
          <a:p>
            <a:pPr marL="342900" indent="-342900">
              <a:buAutoNum type="arabicParenR"/>
            </a:pPr>
            <a:r>
              <a:rPr lang="en-US" sz="2800" b="1" dirty="0" smtClean="0">
                <a:solidFill>
                  <a:srgbClr val="FF0000"/>
                </a:solidFill>
              </a:rPr>
              <a:t>Peter Parker is born to 2 loving parents</a:t>
            </a:r>
          </a:p>
          <a:p>
            <a:pPr marL="342900" indent="-342900">
              <a:buAutoNum type="arabicParenR"/>
            </a:pPr>
            <a:r>
              <a:rPr lang="en-US" sz="2800" b="1" dirty="0" smtClean="0">
                <a:solidFill>
                  <a:srgbClr val="FF0000"/>
                </a:solidFill>
              </a:rPr>
              <a:t>Peter’s parents die</a:t>
            </a:r>
          </a:p>
          <a:p>
            <a:pPr marL="342900" indent="-342900">
              <a:buAutoNum type="arabicParenR"/>
            </a:pPr>
            <a:r>
              <a:rPr lang="en-US" sz="2800" b="1" dirty="0" smtClean="0">
                <a:solidFill>
                  <a:srgbClr val="FF0000"/>
                </a:solidFill>
              </a:rPr>
              <a:t>Peter goes and lives with his aunt and uncle</a:t>
            </a:r>
          </a:p>
          <a:p>
            <a:pPr marL="342900" indent="-342900">
              <a:buAutoNum type="arabicParenR"/>
            </a:pPr>
            <a:r>
              <a:rPr lang="en-US" sz="2000" dirty="0" smtClean="0">
                <a:solidFill>
                  <a:srgbClr val="FFFFFF"/>
                </a:solidFill>
              </a:rPr>
              <a:t>Peter gets bit by a radioactive spider and becomes Spiderman </a:t>
            </a:r>
          </a:p>
          <a:p>
            <a:pPr marL="342900" indent="-342900">
              <a:buAutoNum type="arabicParenR"/>
            </a:pPr>
            <a:r>
              <a:rPr lang="en-US" sz="2000" dirty="0" smtClean="0">
                <a:solidFill>
                  <a:srgbClr val="FFFFFF"/>
                </a:solidFill>
              </a:rPr>
              <a:t>Peter makes a mistake and his uncle dies</a:t>
            </a:r>
          </a:p>
          <a:p>
            <a:pPr marL="342900" indent="-342900">
              <a:buAutoNum type="arabicParenR"/>
            </a:pPr>
            <a:r>
              <a:rPr lang="en-US" sz="2000" dirty="0" smtClean="0">
                <a:solidFill>
                  <a:srgbClr val="FFFFFF"/>
                </a:solidFill>
              </a:rPr>
              <a:t>Peter fights the </a:t>
            </a:r>
            <a:r>
              <a:rPr lang="en-US" sz="2000" dirty="0">
                <a:solidFill>
                  <a:srgbClr val="FFFFFF"/>
                </a:solidFill>
              </a:rPr>
              <a:t>G</a:t>
            </a:r>
            <a:r>
              <a:rPr lang="en-US" sz="2000" dirty="0" smtClean="0">
                <a:solidFill>
                  <a:srgbClr val="FFFFFF"/>
                </a:solidFill>
              </a:rPr>
              <a:t>reen </a:t>
            </a:r>
            <a:r>
              <a:rPr lang="en-US" sz="2000" dirty="0">
                <a:solidFill>
                  <a:srgbClr val="FFFFFF"/>
                </a:solidFill>
              </a:rPr>
              <a:t>G</a:t>
            </a:r>
            <a:r>
              <a:rPr lang="en-US" sz="2000" dirty="0" smtClean="0">
                <a:solidFill>
                  <a:srgbClr val="FFFFFF"/>
                </a:solidFill>
              </a:rPr>
              <a:t>oblin  </a:t>
            </a:r>
          </a:p>
          <a:p>
            <a:pPr marL="342900" indent="-342900">
              <a:buAutoNum type="arabicParenR"/>
            </a:pPr>
            <a:r>
              <a:rPr lang="en-US" sz="2000" dirty="0" smtClean="0">
                <a:solidFill>
                  <a:srgbClr val="FFFFFF"/>
                </a:solidFill>
              </a:rPr>
              <a:t>Peter almost dies and lies on the ground remembering how he got to this moment</a:t>
            </a:r>
          </a:p>
          <a:p>
            <a:pPr marL="342900" indent="-342900">
              <a:buAutoNum type="arabicParenR"/>
            </a:pPr>
            <a:r>
              <a:rPr lang="en-US" sz="2000" dirty="0" smtClean="0"/>
              <a:t>Peter finds his strength and defeats the Green Goblin</a:t>
            </a:r>
          </a:p>
          <a:p>
            <a:pPr marL="342900" indent="-342900">
              <a:buAutoNum type="arabicParenR"/>
            </a:pPr>
            <a:r>
              <a:rPr lang="en-US" sz="2000" dirty="0" smtClean="0"/>
              <a:t>Peter goes back to his regular life, but now he has a secret.</a:t>
            </a:r>
            <a:endParaRPr lang="en-US" sz="2000" dirty="0"/>
          </a:p>
        </p:txBody>
      </p:sp>
      <p:pic>
        <p:nvPicPr>
          <p:cNvPr id="6" name="Picture 5"/>
          <p:cNvPicPr>
            <a:picLocks noChangeAspect="1"/>
          </p:cNvPicPr>
          <p:nvPr/>
        </p:nvPicPr>
        <p:blipFill>
          <a:blip r:embed="rId3"/>
          <a:stretch>
            <a:fillRect/>
          </a:stretch>
        </p:blipFill>
        <p:spPr>
          <a:xfrm>
            <a:off x="3543241" y="767060"/>
            <a:ext cx="5132895" cy="914400"/>
          </a:xfrm>
          <a:prstGeom prst="rect">
            <a:avLst/>
          </a:prstGeom>
        </p:spPr>
      </p:pic>
    </p:spTree>
    <p:extLst>
      <p:ext uri="{BB962C8B-B14F-4D97-AF65-F5344CB8AC3E}">
        <p14:creationId xmlns:p14="http://schemas.microsoft.com/office/powerpoint/2010/main" val="393793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777240" y="676214"/>
            <a:ext cx="7543800" cy="914400"/>
          </a:xfrm>
        </p:spPr>
        <p:txBody>
          <a:bodyPr/>
          <a:lstStyle/>
          <a:p>
            <a:r>
              <a:rPr lang="en-US" b="1" dirty="0" err="1" smtClean="0">
                <a:solidFill>
                  <a:srgbClr val="FFFF00"/>
                </a:solidFill>
              </a:rPr>
              <a:t>Ab</a:t>
            </a:r>
            <a:r>
              <a:rPr lang="en-US" b="1" dirty="0" smtClean="0">
                <a:solidFill>
                  <a:srgbClr val="FFFF00"/>
                </a:solidFill>
              </a:rPr>
              <a:t> Ovum</a:t>
            </a:r>
            <a:endParaRPr lang="en-US" b="1" dirty="0">
              <a:solidFill>
                <a:srgbClr val="FFFF00"/>
              </a:solidFill>
            </a:endParaRPr>
          </a:p>
        </p:txBody>
      </p:sp>
      <p:sp>
        <p:nvSpPr>
          <p:cNvPr id="4" name="TextBox 3"/>
          <p:cNvSpPr txBox="1"/>
          <p:nvPr/>
        </p:nvSpPr>
        <p:spPr>
          <a:xfrm>
            <a:off x="777240" y="1681460"/>
            <a:ext cx="7134743" cy="3600986"/>
          </a:xfrm>
          <a:prstGeom prst="rect">
            <a:avLst/>
          </a:prstGeom>
          <a:noFill/>
        </p:spPr>
        <p:txBody>
          <a:bodyPr wrap="square" rtlCol="0">
            <a:spAutoFit/>
          </a:bodyPr>
          <a:lstStyle/>
          <a:p>
            <a:pPr marL="342900" indent="-342900">
              <a:buAutoNum type="arabicParenR"/>
            </a:pPr>
            <a:r>
              <a:rPr lang="en-US" sz="2000" dirty="0" smtClean="0"/>
              <a:t>Peter Parker is born to 2 loving parents</a:t>
            </a:r>
          </a:p>
          <a:p>
            <a:pPr marL="342900" indent="-342900">
              <a:buAutoNum type="arabicParenR"/>
            </a:pPr>
            <a:r>
              <a:rPr lang="en-US" sz="2800" b="1" dirty="0" smtClean="0">
                <a:solidFill>
                  <a:srgbClr val="FFFF00"/>
                </a:solidFill>
              </a:rPr>
              <a:t>Peter’s parents die</a:t>
            </a:r>
          </a:p>
          <a:p>
            <a:pPr marL="342900" indent="-342900">
              <a:buAutoNum type="arabicParenR"/>
            </a:pPr>
            <a:r>
              <a:rPr lang="en-US" sz="2000" dirty="0" smtClean="0"/>
              <a:t>Peter goes and lives with his aunt and uncle</a:t>
            </a:r>
          </a:p>
          <a:p>
            <a:pPr marL="342900" indent="-342900">
              <a:buAutoNum type="arabicParenR"/>
            </a:pPr>
            <a:r>
              <a:rPr lang="en-US" sz="2000" dirty="0" smtClean="0">
                <a:solidFill>
                  <a:srgbClr val="FFFFFF"/>
                </a:solidFill>
              </a:rPr>
              <a:t>Peter gets bit by a radioactive spider and becomes Spiderman </a:t>
            </a:r>
          </a:p>
          <a:p>
            <a:pPr marL="342900" indent="-342900">
              <a:buAutoNum type="arabicParenR"/>
            </a:pPr>
            <a:r>
              <a:rPr lang="en-US" sz="2000" dirty="0" smtClean="0">
                <a:solidFill>
                  <a:srgbClr val="FFFFFF"/>
                </a:solidFill>
              </a:rPr>
              <a:t>Peter makes a mistake and his uncle dies</a:t>
            </a:r>
          </a:p>
          <a:p>
            <a:pPr marL="342900" indent="-342900">
              <a:buAutoNum type="arabicParenR"/>
            </a:pPr>
            <a:r>
              <a:rPr lang="en-US" sz="2000" dirty="0" smtClean="0">
                <a:solidFill>
                  <a:srgbClr val="FFFFFF"/>
                </a:solidFill>
              </a:rPr>
              <a:t>Peter fights the </a:t>
            </a:r>
            <a:r>
              <a:rPr lang="en-US" sz="2000" dirty="0">
                <a:solidFill>
                  <a:srgbClr val="FFFFFF"/>
                </a:solidFill>
              </a:rPr>
              <a:t>G</a:t>
            </a:r>
            <a:r>
              <a:rPr lang="en-US" sz="2000" dirty="0" smtClean="0">
                <a:solidFill>
                  <a:srgbClr val="FFFFFF"/>
                </a:solidFill>
              </a:rPr>
              <a:t>reen </a:t>
            </a:r>
            <a:r>
              <a:rPr lang="en-US" sz="2000" dirty="0">
                <a:solidFill>
                  <a:srgbClr val="FFFFFF"/>
                </a:solidFill>
              </a:rPr>
              <a:t>G</a:t>
            </a:r>
            <a:r>
              <a:rPr lang="en-US" sz="2000" dirty="0" smtClean="0">
                <a:solidFill>
                  <a:srgbClr val="FFFFFF"/>
                </a:solidFill>
              </a:rPr>
              <a:t>oblin  </a:t>
            </a:r>
          </a:p>
          <a:p>
            <a:pPr marL="342900" indent="-342900">
              <a:buAutoNum type="arabicParenR"/>
            </a:pPr>
            <a:r>
              <a:rPr lang="en-US" sz="2000" dirty="0" smtClean="0">
                <a:solidFill>
                  <a:srgbClr val="FFFFFF"/>
                </a:solidFill>
              </a:rPr>
              <a:t>Peter almost dies and lies on the ground remembering how he got to this moment</a:t>
            </a:r>
          </a:p>
          <a:p>
            <a:pPr marL="342900" indent="-342900">
              <a:buAutoNum type="arabicParenR"/>
            </a:pPr>
            <a:r>
              <a:rPr lang="en-US" sz="2000" dirty="0" smtClean="0"/>
              <a:t>Peter finds his strength and defeats the Green Goblin</a:t>
            </a:r>
          </a:p>
          <a:p>
            <a:pPr marL="342900" indent="-342900">
              <a:buAutoNum type="arabicParenR"/>
            </a:pPr>
            <a:r>
              <a:rPr lang="en-US" sz="2000" dirty="0" smtClean="0"/>
              <a:t>Peter goes back to his regular life, but now he has a secret.</a:t>
            </a:r>
            <a:endParaRPr lang="en-US" sz="2000" dirty="0"/>
          </a:p>
        </p:txBody>
      </p:sp>
      <p:pic>
        <p:nvPicPr>
          <p:cNvPr id="5" name="Picture 4"/>
          <p:cNvPicPr>
            <a:picLocks noChangeAspect="1"/>
          </p:cNvPicPr>
          <p:nvPr/>
        </p:nvPicPr>
        <p:blipFill>
          <a:blip r:embed="rId3"/>
          <a:stretch>
            <a:fillRect/>
          </a:stretch>
        </p:blipFill>
        <p:spPr>
          <a:xfrm>
            <a:off x="5509606" y="1219950"/>
            <a:ext cx="3329455" cy="1105232"/>
          </a:xfrm>
          <a:prstGeom prst="rect">
            <a:avLst/>
          </a:prstGeom>
        </p:spPr>
      </p:pic>
    </p:spTree>
    <p:extLst>
      <p:ext uri="{BB962C8B-B14F-4D97-AF65-F5344CB8AC3E}">
        <p14:creationId xmlns:p14="http://schemas.microsoft.com/office/powerpoint/2010/main" val="9018500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777240" y="676214"/>
            <a:ext cx="7543800" cy="914400"/>
          </a:xfrm>
        </p:spPr>
        <p:txBody>
          <a:bodyPr/>
          <a:lstStyle/>
          <a:p>
            <a:r>
              <a:rPr lang="en-US" b="1" dirty="0" err="1" smtClean="0">
                <a:solidFill>
                  <a:srgbClr val="FFFF00"/>
                </a:solidFill>
              </a:rPr>
              <a:t>Ab</a:t>
            </a:r>
            <a:r>
              <a:rPr lang="en-US" b="1" dirty="0" smtClean="0">
                <a:solidFill>
                  <a:srgbClr val="FFFF00"/>
                </a:solidFill>
              </a:rPr>
              <a:t> Ovum</a:t>
            </a:r>
            <a:endParaRPr lang="en-US" b="1" dirty="0">
              <a:solidFill>
                <a:srgbClr val="FFFF00"/>
              </a:solidFill>
            </a:endParaRPr>
          </a:p>
        </p:txBody>
      </p:sp>
      <p:sp>
        <p:nvSpPr>
          <p:cNvPr id="4" name="TextBox 3"/>
          <p:cNvSpPr txBox="1"/>
          <p:nvPr/>
        </p:nvSpPr>
        <p:spPr>
          <a:xfrm>
            <a:off x="777240" y="1681460"/>
            <a:ext cx="7134743" cy="3600986"/>
          </a:xfrm>
          <a:prstGeom prst="rect">
            <a:avLst/>
          </a:prstGeom>
          <a:noFill/>
        </p:spPr>
        <p:txBody>
          <a:bodyPr wrap="square" rtlCol="0">
            <a:spAutoFit/>
          </a:bodyPr>
          <a:lstStyle/>
          <a:p>
            <a:pPr marL="342900" indent="-342900">
              <a:buAutoNum type="arabicParenR"/>
            </a:pPr>
            <a:r>
              <a:rPr lang="en-US" sz="2000" dirty="0" smtClean="0"/>
              <a:t>Peter Parker is born to 2 loving parents</a:t>
            </a:r>
          </a:p>
          <a:p>
            <a:pPr marL="342900" indent="-342900">
              <a:buAutoNum type="arabicParenR"/>
            </a:pPr>
            <a:r>
              <a:rPr lang="en-US" sz="2800" b="1" dirty="0" smtClean="0">
                <a:solidFill>
                  <a:srgbClr val="FFFF00"/>
                </a:solidFill>
              </a:rPr>
              <a:t>Peter’s parents die</a:t>
            </a:r>
          </a:p>
          <a:p>
            <a:pPr marL="342900" indent="-342900">
              <a:buAutoNum type="arabicParenR"/>
            </a:pPr>
            <a:r>
              <a:rPr lang="en-US" sz="2000" dirty="0" smtClean="0"/>
              <a:t>Peter goes and lives with his aunt and uncle</a:t>
            </a:r>
          </a:p>
          <a:p>
            <a:pPr marL="342900" indent="-342900">
              <a:buAutoNum type="arabicParenR"/>
            </a:pPr>
            <a:r>
              <a:rPr lang="en-US" sz="2000" dirty="0" smtClean="0">
                <a:solidFill>
                  <a:srgbClr val="FFFFFF"/>
                </a:solidFill>
              </a:rPr>
              <a:t>Peter gets bit by a radioactive spider and becomes Spiderman </a:t>
            </a:r>
          </a:p>
          <a:p>
            <a:pPr marL="342900" indent="-342900">
              <a:buAutoNum type="arabicParenR"/>
            </a:pPr>
            <a:r>
              <a:rPr lang="en-US" sz="2000" dirty="0" smtClean="0">
                <a:solidFill>
                  <a:srgbClr val="FFFFFF"/>
                </a:solidFill>
              </a:rPr>
              <a:t>Peter makes a mistake and his uncle dies</a:t>
            </a:r>
          </a:p>
          <a:p>
            <a:pPr marL="342900" indent="-342900">
              <a:buAutoNum type="arabicParenR"/>
            </a:pPr>
            <a:r>
              <a:rPr lang="en-US" sz="2000" dirty="0" smtClean="0">
                <a:solidFill>
                  <a:srgbClr val="FFFFFF"/>
                </a:solidFill>
              </a:rPr>
              <a:t>Peter fights the </a:t>
            </a:r>
            <a:r>
              <a:rPr lang="en-US" sz="2000" dirty="0">
                <a:solidFill>
                  <a:srgbClr val="FFFFFF"/>
                </a:solidFill>
              </a:rPr>
              <a:t>G</a:t>
            </a:r>
            <a:r>
              <a:rPr lang="en-US" sz="2000" dirty="0" smtClean="0">
                <a:solidFill>
                  <a:srgbClr val="FFFFFF"/>
                </a:solidFill>
              </a:rPr>
              <a:t>reen </a:t>
            </a:r>
            <a:r>
              <a:rPr lang="en-US" sz="2000" dirty="0">
                <a:solidFill>
                  <a:srgbClr val="FFFFFF"/>
                </a:solidFill>
              </a:rPr>
              <a:t>G</a:t>
            </a:r>
            <a:r>
              <a:rPr lang="en-US" sz="2000" dirty="0" smtClean="0">
                <a:solidFill>
                  <a:srgbClr val="FFFFFF"/>
                </a:solidFill>
              </a:rPr>
              <a:t>oblin  </a:t>
            </a:r>
          </a:p>
          <a:p>
            <a:pPr marL="342900" indent="-342900">
              <a:buAutoNum type="arabicParenR"/>
            </a:pPr>
            <a:r>
              <a:rPr lang="en-US" sz="2000" dirty="0" smtClean="0">
                <a:solidFill>
                  <a:srgbClr val="FFFFFF"/>
                </a:solidFill>
              </a:rPr>
              <a:t>Peter almost dies and lies on the ground remembering how he got to this moment</a:t>
            </a:r>
          </a:p>
          <a:p>
            <a:pPr marL="342900" indent="-342900">
              <a:buAutoNum type="arabicParenR"/>
            </a:pPr>
            <a:r>
              <a:rPr lang="en-US" sz="2000" dirty="0" smtClean="0"/>
              <a:t>Peter finds his strength and defeats the Green Goblin</a:t>
            </a:r>
          </a:p>
          <a:p>
            <a:pPr marL="342900" indent="-342900">
              <a:buAutoNum type="arabicParenR"/>
            </a:pPr>
            <a:r>
              <a:rPr lang="en-US" sz="2000" dirty="0" smtClean="0"/>
              <a:t>Peter goes back to his regular life, but now he has a secret.</a:t>
            </a:r>
            <a:endParaRPr lang="en-US" sz="2000" dirty="0"/>
          </a:p>
        </p:txBody>
      </p:sp>
      <p:pic>
        <p:nvPicPr>
          <p:cNvPr id="5" name="Picture 4"/>
          <p:cNvPicPr>
            <a:picLocks noChangeAspect="1"/>
          </p:cNvPicPr>
          <p:nvPr/>
        </p:nvPicPr>
        <p:blipFill>
          <a:blip r:embed="rId3"/>
          <a:stretch>
            <a:fillRect/>
          </a:stretch>
        </p:blipFill>
        <p:spPr>
          <a:xfrm>
            <a:off x="5509606" y="1219950"/>
            <a:ext cx="3329455" cy="1105232"/>
          </a:xfrm>
          <a:prstGeom prst="rect">
            <a:avLst/>
          </a:prstGeom>
        </p:spPr>
      </p:pic>
      <p:pic>
        <p:nvPicPr>
          <p:cNvPr id="7" name="Picture 6"/>
          <p:cNvPicPr>
            <a:picLocks noChangeAspect="1"/>
          </p:cNvPicPr>
          <p:nvPr/>
        </p:nvPicPr>
        <p:blipFill>
          <a:blip r:embed="rId4"/>
          <a:stretch>
            <a:fillRect/>
          </a:stretch>
        </p:blipFill>
        <p:spPr>
          <a:xfrm>
            <a:off x="3759200" y="551481"/>
            <a:ext cx="2549696" cy="1129979"/>
          </a:xfrm>
          <a:prstGeom prst="rect">
            <a:avLst/>
          </a:prstGeom>
        </p:spPr>
      </p:pic>
    </p:spTree>
    <p:extLst>
      <p:ext uri="{BB962C8B-B14F-4D97-AF65-F5344CB8AC3E}">
        <p14:creationId xmlns:p14="http://schemas.microsoft.com/office/powerpoint/2010/main" val="2143003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397662" y="3378200"/>
            <a:ext cx="8023860" cy="914400"/>
          </a:xfrm>
        </p:spPr>
        <p:txBody>
          <a:bodyPr/>
          <a:lstStyle/>
          <a:p>
            <a:pPr algn="ctr"/>
            <a:r>
              <a:rPr lang="en-CA" sz="5400" dirty="0" smtClean="0">
                <a:solidFill>
                  <a:srgbClr val="FD709E"/>
                </a:solidFill>
              </a:rPr>
              <a:t>One you’ve figured out where you’re starting</a:t>
            </a:r>
            <a:r>
              <a:rPr lang="mr-IN" sz="5400" dirty="0" smtClean="0">
                <a:solidFill>
                  <a:srgbClr val="FD709E"/>
                </a:solidFill>
              </a:rPr>
              <a:t>…</a:t>
            </a:r>
            <a:endParaRPr lang="en-US" sz="5400" dirty="0">
              <a:solidFill>
                <a:srgbClr val="FD709E"/>
              </a:solidFill>
            </a:endParaRPr>
          </a:p>
        </p:txBody>
      </p:sp>
    </p:spTree>
    <p:extLst>
      <p:ext uri="{BB962C8B-B14F-4D97-AF65-F5344CB8AC3E}">
        <p14:creationId xmlns:p14="http://schemas.microsoft.com/office/powerpoint/2010/main" val="11839072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Content Placeholder 1"/>
          <p:cNvSpPr>
            <a:spLocks noGrp="1"/>
          </p:cNvSpPr>
          <p:nvPr>
            <p:ph idx="1"/>
          </p:nvPr>
        </p:nvSpPr>
        <p:spPr>
          <a:xfrm>
            <a:off x="150381" y="1184658"/>
            <a:ext cx="8438045" cy="4749800"/>
          </a:xfrm>
        </p:spPr>
        <p:txBody>
          <a:bodyPr>
            <a:noAutofit/>
          </a:bodyPr>
          <a:lstStyle/>
          <a:p>
            <a:pPr marL="18288" indent="0">
              <a:buNone/>
            </a:pPr>
            <a:r>
              <a:rPr lang="en-US" sz="2400" dirty="0" smtClean="0">
                <a:solidFill>
                  <a:srgbClr val="FD709E"/>
                </a:solidFill>
                <a:effectLst/>
              </a:rPr>
              <a:t>Remember, good beginnings</a:t>
            </a:r>
            <a:r>
              <a:rPr lang="en-US" sz="2000" dirty="0" smtClean="0">
                <a:solidFill>
                  <a:srgbClr val="FD709E"/>
                </a:solidFill>
                <a:effectLst/>
              </a:rPr>
              <a:t>:</a:t>
            </a:r>
          </a:p>
          <a:p>
            <a:pPr marL="18288" indent="0">
              <a:buNone/>
            </a:pPr>
            <a:r>
              <a:rPr lang="en-US" sz="2000" dirty="0" smtClean="0">
                <a:effectLst/>
              </a:rPr>
              <a:t>‐</a:t>
            </a:r>
            <a:r>
              <a:rPr lang="en-US" sz="2000" dirty="0">
                <a:effectLst/>
              </a:rPr>
              <a:t>show, don’t </a:t>
            </a:r>
            <a:r>
              <a:rPr lang="en-US" sz="2000" dirty="0" smtClean="0">
                <a:effectLst/>
              </a:rPr>
              <a:t>tell.</a:t>
            </a:r>
            <a:br>
              <a:rPr lang="en-US" sz="2000" dirty="0" smtClean="0">
                <a:effectLst/>
              </a:rPr>
            </a:br>
            <a:r>
              <a:rPr lang="en-US" sz="2000" dirty="0" smtClean="0">
                <a:effectLst/>
              </a:rPr>
              <a:t>‐</a:t>
            </a:r>
            <a:r>
              <a:rPr lang="en-US" sz="2000" dirty="0">
                <a:effectLst/>
              </a:rPr>
              <a:t>Describe something in vivid detail (</a:t>
            </a:r>
            <a:r>
              <a:rPr lang="en-US" sz="2000" dirty="0" err="1">
                <a:effectLst/>
              </a:rPr>
              <a:t>ie</a:t>
            </a:r>
            <a:r>
              <a:rPr lang="en-US" sz="2000" dirty="0">
                <a:effectLst/>
              </a:rPr>
              <a:t>. the setting</a:t>
            </a:r>
            <a:r>
              <a:rPr lang="en-US" sz="2000" dirty="0" smtClean="0">
                <a:effectLst/>
              </a:rPr>
              <a:t>).</a:t>
            </a:r>
            <a:br>
              <a:rPr lang="en-US" sz="2000" dirty="0" smtClean="0">
                <a:effectLst/>
              </a:rPr>
            </a:br>
            <a:r>
              <a:rPr lang="en-US" sz="2000" dirty="0" smtClean="0">
                <a:effectLst/>
              </a:rPr>
              <a:t>‐</a:t>
            </a:r>
            <a:r>
              <a:rPr lang="en-US" sz="2000" dirty="0">
                <a:effectLst/>
              </a:rPr>
              <a:t>begin </a:t>
            </a:r>
            <a:r>
              <a:rPr lang="en-US" sz="2000" dirty="0" smtClean="0">
                <a:effectLst/>
              </a:rPr>
              <a:t>at an interesting part</a:t>
            </a:r>
            <a:r>
              <a:rPr lang="en-US" sz="2000" dirty="0">
                <a:effectLst/>
              </a:rPr>
              <a:t> </a:t>
            </a:r>
            <a:r>
              <a:rPr lang="en-US" sz="2000" dirty="0" smtClean="0">
                <a:effectLst/>
              </a:rPr>
              <a:t>(</a:t>
            </a:r>
            <a:r>
              <a:rPr lang="en-US" sz="2000" dirty="0">
                <a:effectLst/>
              </a:rPr>
              <a:t>not at the literal beginning of the story, you can fill in details as you go along</a:t>
            </a:r>
            <a:r>
              <a:rPr lang="en-US" sz="2000" dirty="0" smtClean="0">
                <a:effectLst/>
              </a:rPr>
              <a:t>).</a:t>
            </a:r>
            <a:r>
              <a:rPr lang="en-US" sz="2000" dirty="0">
                <a:effectLst/>
              </a:rPr>
              <a:t/>
            </a:r>
            <a:br>
              <a:rPr lang="en-US" sz="2000" dirty="0">
                <a:effectLst/>
              </a:rPr>
            </a:br>
            <a:r>
              <a:rPr lang="en-US" sz="2000" dirty="0">
                <a:effectLst/>
              </a:rPr>
              <a:t>‐Introduce </a:t>
            </a:r>
            <a:r>
              <a:rPr lang="en-US" sz="2000" dirty="0" smtClean="0">
                <a:effectLst/>
              </a:rPr>
              <a:t>characters.</a:t>
            </a:r>
            <a:endParaRPr lang="en-US" sz="2000" dirty="0">
              <a:effectLst/>
            </a:endParaRPr>
          </a:p>
          <a:p>
            <a:pPr marL="18288" indent="0">
              <a:buNone/>
            </a:pPr>
            <a:r>
              <a:rPr lang="en-US" sz="2000" dirty="0" smtClean="0">
                <a:effectLst/>
              </a:rPr>
              <a:t>- Introduce/hint the conflict.</a:t>
            </a:r>
            <a:r>
              <a:rPr lang="en-US" sz="2000" dirty="0">
                <a:effectLst/>
              </a:rPr>
              <a:t/>
            </a:r>
            <a:br>
              <a:rPr lang="en-US" sz="2000" dirty="0">
                <a:effectLst/>
              </a:rPr>
            </a:br>
            <a:r>
              <a:rPr lang="en-US" sz="2000" dirty="0">
                <a:effectLst/>
              </a:rPr>
              <a:t>‐Withhold important details to make your reader want to read on (Create suspense</a:t>
            </a:r>
            <a:r>
              <a:rPr lang="en-US" sz="2000" dirty="0" smtClean="0">
                <a:effectLst/>
              </a:rPr>
              <a:t>).</a:t>
            </a:r>
          </a:p>
          <a:p>
            <a:pPr marL="18288" indent="0">
              <a:buNone/>
            </a:pPr>
            <a:r>
              <a:rPr lang="en-US" sz="2000" dirty="0" smtClean="0">
                <a:effectLst/>
              </a:rPr>
              <a:t>‐</a:t>
            </a:r>
            <a:r>
              <a:rPr lang="en-US" sz="2000" dirty="0">
                <a:effectLst/>
              </a:rPr>
              <a:t>Make the reader want to figure out what will happen </a:t>
            </a:r>
            <a:r>
              <a:rPr lang="en-US" sz="2000" dirty="0" smtClean="0">
                <a:effectLst/>
              </a:rPr>
              <a:t>next.</a:t>
            </a:r>
            <a:r>
              <a:rPr lang="en-US" sz="2000" dirty="0">
                <a:effectLst/>
              </a:rPr>
              <a:t/>
            </a:r>
            <a:br>
              <a:rPr lang="en-US" sz="2000" dirty="0">
                <a:effectLst/>
              </a:rPr>
            </a:br>
            <a:r>
              <a:rPr lang="en-US" sz="2000" dirty="0" smtClean="0">
                <a:effectLst/>
              </a:rPr>
              <a:t>‐</a:t>
            </a:r>
            <a:r>
              <a:rPr lang="en-US" sz="2000" dirty="0">
                <a:effectLst/>
              </a:rPr>
              <a:t>Set a </a:t>
            </a:r>
            <a:r>
              <a:rPr lang="en-US" sz="2000" dirty="0" smtClean="0">
                <a:effectLst/>
              </a:rPr>
              <a:t>mood</a:t>
            </a:r>
            <a:br>
              <a:rPr lang="en-US" sz="2000" dirty="0" smtClean="0">
                <a:effectLst/>
              </a:rPr>
            </a:br>
            <a:r>
              <a:rPr lang="en-US" sz="2000" dirty="0" smtClean="0">
                <a:effectLst/>
              </a:rPr>
              <a:t/>
            </a:r>
            <a:br>
              <a:rPr lang="en-US" sz="2000" dirty="0" smtClean="0">
                <a:effectLst/>
              </a:rPr>
            </a:br>
            <a:r>
              <a:rPr lang="en-US" sz="2400" dirty="0" smtClean="0">
                <a:solidFill>
                  <a:srgbClr val="FD709E"/>
                </a:solidFill>
                <a:effectLst/>
              </a:rPr>
              <a:t>You can also consider hooking the reader by:</a:t>
            </a:r>
          </a:p>
          <a:p>
            <a:pPr marL="18288" indent="0">
              <a:buNone/>
            </a:pPr>
            <a:r>
              <a:rPr lang="en-US" sz="2000" dirty="0">
                <a:effectLst/>
              </a:rPr>
              <a:t>‐</a:t>
            </a:r>
            <a:r>
              <a:rPr lang="en-US" sz="2000" dirty="0" smtClean="0">
                <a:effectLst/>
              </a:rPr>
              <a:t>Asking </a:t>
            </a:r>
            <a:r>
              <a:rPr lang="en-US" sz="2000" dirty="0">
                <a:effectLst/>
              </a:rPr>
              <a:t>a question</a:t>
            </a:r>
            <a:br>
              <a:rPr lang="en-US" sz="2000" dirty="0">
                <a:effectLst/>
              </a:rPr>
            </a:br>
            <a:r>
              <a:rPr lang="en-US" sz="2000" dirty="0">
                <a:effectLst/>
              </a:rPr>
              <a:t>‐</a:t>
            </a:r>
            <a:r>
              <a:rPr lang="en-US" sz="2000" dirty="0" smtClean="0">
                <a:effectLst/>
              </a:rPr>
              <a:t>Saying </a:t>
            </a:r>
            <a:r>
              <a:rPr lang="en-US" sz="2000" dirty="0">
                <a:effectLst/>
              </a:rPr>
              <a:t>something unusual</a:t>
            </a:r>
            <a:br>
              <a:rPr lang="en-US" sz="2000" dirty="0">
                <a:effectLst/>
              </a:rPr>
            </a:br>
            <a:r>
              <a:rPr lang="en-US" sz="2000" dirty="0">
                <a:effectLst/>
              </a:rPr>
              <a:t>‐</a:t>
            </a:r>
            <a:r>
              <a:rPr lang="en-US" sz="2000" dirty="0" smtClean="0">
                <a:effectLst/>
              </a:rPr>
              <a:t>Starting </a:t>
            </a:r>
            <a:r>
              <a:rPr lang="en-US" sz="2000" dirty="0">
                <a:effectLst/>
              </a:rPr>
              <a:t>with a metaphor, simile or </a:t>
            </a:r>
            <a:r>
              <a:rPr lang="en-US" sz="2000" dirty="0" smtClean="0">
                <a:effectLst/>
              </a:rPr>
              <a:t>analogy (figurative Language)</a:t>
            </a:r>
            <a:r>
              <a:rPr lang="en-US" sz="2000" dirty="0">
                <a:effectLst/>
              </a:rPr>
              <a:t/>
            </a:r>
            <a:br>
              <a:rPr lang="en-US" sz="2000" dirty="0">
                <a:effectLst/>
              </a:rPr>
            </a:br>
            <a:r>
              <a:rPr lang="en-US" sz="2000" dirty="0">
                <a:effectLst/>
              </a:rPr>
              <a:t>‐Start with a striking or controversial statement </a:t>
            </a:r>
            <a:endParaRPr lang="en-US" sz="2000" dirty="0" smtClean="0">
              <a:effectLst/>
            </a:endParaRPr>
          </a:p>
          <a:p>
            <a:pPr marL="18288" indent="0">
              <a:buNone/>
            </a:pPr>
            <a:r>
              <a:rPr lang="en-US" sz="2000" dirty="0" smtClean="0">
                <a:effectLst/>
              </a:rPr>
              <a:t>- Using one of the 5 senses</a:t>
            </a:r>
            <a:endParaRPr lang="en-US" sz="2000" dirty="0"/>
          </a:p>
          <a:p>
            <a:pPr marL="18288" indent="0">
              <a:buNone/>
            </a:pPr>
            <a:endParaRPr lang="en-US" sz="2000" dirty="0"/>
          </a:p>
        </p:txBody>
      </p:sp>
      <p:pic>
        <p:nvPicPr>
          <p:cNvPr id="5" name="Picture 4"/>
          <p:cNvPicPr>
            <a:picLocks noChangeAspect="1"/>
          </p:cNvPicPr>
          <p:nvPr/>
        </p:nvPicPr>
        <p:blipFill>
          <a:blip r:embed="rId3"/>
          <a:stretch>
            <a:fillRect/>
          </a:stretch>
        </p:blipFill>
        <p:spPr>
          <a:xfrm>
            <a:off x="7084547" y="3659825"/>
            <a:ext cx="1873164" cy="2759015"/>
          </a:xfrm>
          <a:prstGeom prst="rect">
            <a:avLst/>
          </a:prstGeom>
        </p:spPr>
      </p:pic>
    </p:spTree>
    <p:extLst>
      <p:ext uri="{BB962C8B-B14F-4D97-AF65-F5344CB8AC3E}">
        <p14:creationId xmlns:p14="http://schemas.microsoft.com/office/powerpoint/2010/main" val="4041339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Content Placeholder 1"/>
          <p:cNvSpPr>
            <a:spLocks noGrp="1"/>
          </p:cNvSpPr>
          <p:nvPr>
            <p:ph idx="1"/>
          </p:nvPr>
        </p:nvSpPr>
        <p:spPr>
          <a:xfrm>
            <a:off x="150381" y="1184658"/>
            <a:ext cx="8438045" cy="4749800"/>
          </a:xfrm>
        </p:spPr>
        <p:txBody>
          <a:bodyPr>
            <a:noAutofit/>
          </a:bodyPr>
          <a:lstStyle/>
          <a:p>
            <a:pPr marL="18288" indent="0">
              <a:buNone/>
            </a:pPr>
            <a:r>
              <a:rPr lang="en-US" sz="2400" dirty="0" smtClean="0">
                <a:solidFill>
                  <a:srgbClr val="FD709E"/>
                </a:solidFill>
                <a:effectLst/>
              </a:rPr>
              <a:t>Here are some fun beginnings from some Christopher Moore books</a:t>
            </a:r>
            <a:r>
              <a:rPr lang="mr-IN" sz="2400" dirty="0" smtClean="0">
                <a:solidFill>
                  <a:srgbClr val="FD709E"/>
                </a:solidFill>
                <a:effectLst/>
              </a:rPr>
              <a:t>…</a:t>
            </a:r>
            <a:r>
              <a:rPr lang="en-CA" sz="2400" dirty="0" smtClean="0">
                <a:solidFill>
                  <a:srgbClr val="FD709E"/>
                </a:solidFill>
                <a:effectLst/>
              </a:rPr>
              <a:t> Which of these stand out to you? Why?</a:t>
            </a:r>
            <a:endParaRPr lang="en-US" sz="2000" dirty="0" smtClean="0">
              <a:solidFill>
                <a:srgbClr val="FD709E"/>
              </a:solidFill>
              <a:effectLst/>
            </a:endParaRPr>
          </a:p>
          <a:p>
            <a:pPr marL="18288" indent="0">
              <a:buNone/>
            </a:pPr>
            <a:r>
              <a:rPr lang="en-US" sz="2000" dirty="0" smtClean="0">
                <a:effectLst/>
              </a:rPr>
              <a:t>“</a:t>
            </a:r>
            <a:r>
              <a:rPr lang="en-US" sz="2000" dirty="0">
                <a:effectLst/>
              </a:rPr>
              <a:t>Sundown painted a purple across the great pyramid while the Emperor enjoyed a steaming whiz against a dumpster in the ally below”(Bloodsucking Fiends)</a:t>
            </a:r>
            <a:r>
              <a:rPr lang="en-US" sz="2000" dirty="0" smtClean="0">
                <a:effectLst/>
              </a:rPr>
              <a:t>.</a:t>
            </a:r>
            <a:endParaRPr lang="en-GB" sz="2000" dirty="0">
              <a:effectLst/>
            </a:endParaRPr>
          </a:p>
          <a:p>
            <a:pPr marL="18288" indent="0">
              <a:buNone/>
            </a:pPr>
            <a:endParaRPr lang="en-GB" sz="2000" dirty="0">
              <a:effectLst/>
            </a:endParaRPr>
          </a:p>
          <a:p>
            <a:pPr marL="18288" indent="0">
              <a:buNone/>
            </a:pPr>
            <a:r>
              <a:rPr lang="en-US" sz="2000" dirty="0" smtClean="0">
                <a:effectLst/>
              </a:rPr>
              <a:t>“</a:t>
            </a:r>
            <a:r>
              <a:rPr lang="en-US" sz="2000" dirty="0">
                <a:effectLst/>
              </a:rPr>
              <a:t>Tucker Case awoke to find himself hanging from a breadfruit tree by a coconut fiber rope” (Island of the Sequined Love Nun)</a:t>
            </a:r>
            <a:endParaRPr lang="en-GB" sz="2000" dirty="0">
              <a:effectLst/>
            </a:endParaRPr>
          </a:p>
          <a:p>
            <a:pPr marL="18288" indent="0">
              <a:buNone/>
            </a:pPr>
            <a:endParaRPr lang="en-US" sz="2000" dirty="0">
              <a:effectLst/>
            </a:endParaRPr>
          </a:p>
          <a:p>
            <a:pPr marL="18288" indent="0">
              <a:buNone/>
            </a:pPr>
            <a:r>
              <a:rPr lang="en-US" sz="2000" dirty="0" smtClean="0">
                <a:effectLst/>
              </a:rPr>
              <a:t>“</a:t>
            </a:r>
            <a:r>
              <a:rPr lang="en-US" sz="2000" dirty="0">
                <a:effectLst/>
              </a:rPr>
              <a:t>Charlie Asher walked the Earth like an ant walks on the surface of water” (A Dirty Job)</a:t>
            </a:r>
            <a:endParaRPr lang="en-GB" sz="2000" dirty="0">
              <a:effectLst/>
            </a:endParaRPr>
          </a:p>
          <a:p>
            <a:pPr marL="18288" indent="0">
              <a:buNone/>
            </a:pPr>
            <a:endParaRPr lang="en-US" sz="2000" dirty="0" smtClean="0">
              <a:effectLst/>
            </a:endParaRPr>
          </a:p>
          <a:p>
            <a:pPr marL="18288" indent="0">
              <a:buNone/>
            </a:pPr>
            <a:r>
              <a:rPr lang="en-US" sz="2000" dirty="0" smtClean="0">
                <a:effectLst/>
              </a:rPr>
              <a:t>“</a:t>
            </a:r>
            <a:r>
              <a:rPr lang="en-US" sz="2000" dirty="0">
                <a:effectLst/>
              </a:rPr>
              <a:t>As dead people went, Bess Leander smelled pretty good” (The Lusty Lizard of Melancholy Cove)</a:t>
            </a:r>
            <a:endParaRPr lang="en-GB" sz="2000" dirty="0">
              <a:effectLst/>
            </a:endParaRPr>
          </a:p>
          <a:p>
            <a:pPr marL="18288" indent="0">
              <a:buNone/>
            </a:pPr>
            <a:endParaRPr lang="en-US" sz="2000" dirty="0">
              <a:effectLst/>
            </a:endParaRPr>
          </a:p>
          <a:p>
            <a:pPr marL="18288" indent="0">
              <a:buNone/>
            </a:pPr>
            <a:r>
              <a:rPr lang="en-US" sz="2000" dirty="0" smtClean="0">
                <a:effectLst/>
              </a:rPr>
              <a:t>“</a:t>
            </a:r>
            <a:r>
              <a:rPr lang="en-US" sz="2000" dirty="0">
                <a:effectLst/>
              </a:rPr>
              <a:t>Christmas crept into Pine Cove like a creeping Christmas thing: dragging garland, ribbon, and sleigh bells, oozing eggnog, reeking of pine, and threatening festive doom like a cold sore under the mistletoe” (The Stupidest Angel).</a:t>
            </a:r>
            <a:endParaRPr lang="en-GB" sz="2000" dirty="0">
              <a:effectLst/>
            </a:endParaRPr>
          </a:p>
          <a:p>
            <a:pPr marL="18288" indent="0">
              <a:buNone/>
            </a:pPr>
            <a:endParaRPr lang="en-US" sz="2000" dirty="0"/>
          </a:p>
        </p:txBody>
      </p:sp>
    </p:spTree>
    <p:extLst>
      <p:ext uri="{BB962C8B-B14F-4D97-AF65-F5344CB8AC3E}">
        <p14:creationId xmlns:p14="http://schemas.microsoft.com/office/powerpoint/2010/main" val="3452214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 y="0"/>
            <a:ext cx="9083040" cy="6858000"/>
          </a:xfrm>
          <a:prstGeom prst="rect">
            <a:avLst/>
          </a:prstGeom>
        </p:spPr>
      </p:pic>
      <p:sp>
        <p:nvSpPr>
          <p:cNvPr id="2" name="Title 1"/>
          <p:cNvSpPr>
            <a:spLocks noGrp="1"/>
          </p:cNvSpPr>
          <p:nvPr>
            <p:ph type="ctrTitle"/>
          </p:nvPr>
        </p:nvSpPr>
        <p:spPr/>
        <p:txBody>
          <a:bodyPr/>
          <a:lstStyle/>
          <a:p>
            <a:r>
              <a:rPr lang="en-US" dirty="0" smtClean="0"/>
              <a:t>Good </a:t>
            </a:r>
            <a:br>
              <a:rPr lang="en-US" dirty="0" smtClean="0"/>
            </a:br>
            <a:r>
              <a:rPr lang="en-US" dirty="0" smtClean="0"/>
              <a:t>    Endings</a:t>
            </a:r>
            <a:endParaRPr lang="en-US" dirty="0"/>
          </a:p>
        </p:txBody>
      </p:sp>
      <p:sp>
        <p:nvSpPr>
          <p:cNvPr id="3" name="Subtitle 2"/>
          <p:cNvSpPr>
            <a:spLocks noGrp="1"/>
          </p:cNvSpPr>
          <p:nvPr>
            <p:ph type="subTitle" idx="1"/>
          </p:nvPr>
        </p:nvSpPr>
        <p:spPr/>
        <p:txBody>
          <a:bodyPr>
            <a:noAutofit/>
          </a:bodyPr>
          <a:lstStyle/>
          <a:p>
            <a:r>
              <a:rPr lang="en-US" sz="2400" dirty="0" smtClean="0">
                <a:solidFill>
                  <a:srgbClr val="FFFF00"/>
                </a:solidFill>
              </a:rPr>
              <a:t>Exploring different ways to </a:t>
            </a:r>
            <a:br>
              <a:rPr lang="en-US" sz="2400" dirty="0" smtClean="0">
                <a:solidFill>
                  <a:srgbClr val="FFFF00"/>
                </a:solidFill>
              </a:rPr>
            </a:br>
            <a:r>
              <a:rPr lang="en-CA" sz="2400" dirty="0" smtClean="0">
                <a:solidFill>
                  <a:srgbClr val="FFFF00"/>
                </a:solidFill>
              </a:rPr>
              <a:t>END a story</a:t>
            </a:r>
            <a:endParaRPr lang="en-US" sz="2400" dirty="0">
              <a:solidFill>
                <a:srgbClr val="FFFF00"/>
              </a:solidFill>
            </a:endParaRPr>
          </a:p>
        </p:txBody>
      </p:sp>
      <p:pic>
        <p:nvPicPr>
          <p:cNvPr id="9" name="Picture 8"/>
          <p:cNvPicPr>
            <a:picLocks noChangeAspect="1"/>
          </p:cNvPicPr>
          <p:nvPr/>
        </p:nvPicPr>
        <p:blipFill>
          <a:blip r:embed="rId3"/>
          <a:stretch>
            <a:fillRect/>
          </a:stretch>
        </p:blipFill>
        <p:spPr>
          <a:xfrm>
            <a:off x="6093460" y="1474301"/>
            <a:ext cx="2735580" cy="5059680"/>
          </a:xfrm>
          <a:prstGeom prst="rect">
            <a:avLst/>
          </a:prstGeom>
        </p:spPr>
      </p:pic>
      <p:pic>
        <p:nvPicPr>
          <p:cNvPr id="10" name="Picture 9"/>
          <p:cNvPicPr>
            <a:picLocks noChangeAspect="1"/>
          </p:cNvPicPr>
          <p:nvPr/>
        </p:nvPicPr>
        <p:blipFill>
          <a:blip r:embed="rId4"/>
          <a:stretch>
            <a:fillRect/>
          </a:stretch>
        </p:blipFill>
        <p:spPr>
          <a:xfrm>
            <a:off x="3217166" y="432908"/>
            <a:ext cx="2742621" cy="2082785"/>
          </a:xfrm>
          <a:prstGeom prst="rect">
            <a:avLst/>
          </a:prstGeom>
        </p:spPr>
      </p:pic>
    </p:spTree>
    <p:extLst>
      <p:ext uri="{BB962C8B-B14F-4D97-AF65-F5344CB8AC3E}">
        <p14:creationId xmlns:p14="http://schemas.microsoft.com/office/powerpoint/2010/main" val="13282829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618233" y="1072000"/>
            <a:ext cx="8023860" cy="914400"/>
          </a:xfrm>
        </p:spPr>
        <p:txBody>
          <a:bodyPr/>
          <a:lstStyle/>
          <a:p>
            <a:r>
              <a:rPr lang="en-US" sz="5400" dirty="0" smtClean="0">
                <a:solidFill>
                  <a:srgbClr val="FD709E"/>
                </a:solidFill>
              </a:rPr>
              <a:t>Have you ever heard or used a bad pickup line?</a:t>
            </a:r>
            <a:endParaRPr lang="en-US" sz="5400" dirty="0">
              <a:solidFill>
                <a:srgbClr val="FD709E"/>
              </a:solidFill>
            </a:endParaRPr>
          </a:p>
        </p:txBody>
      </p:sp>
      <p:sp>
        <p:nvSpPr>
          <p:cNvPr id="6" name="Title 1"/>
          <p:cNvSpPr txBox="1">
            <a:spLocks/>
          </p:cNvSpPr>
          <p:nvPr/>
        </p:nvSpPr>
        <p:spPr>
          <a:xfrm>
            <a:off x="419744" y="5586118"/>
            <a:ext cx="802386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solidFill>
                  <a:srgbClr val="FD709E"/>
                </a:solidFill>
              </a:rPr>
              <a:t>What’s the worst pickup line you’ve ever heard?</a:t>
            </a:r>
            <a:br>
              <a:rPr lang="en-US" sz="2000" dirty="0" smtClean="0">
                <a:solidFill>
                  <a:srgbClr val="FD709E"/>
                </a:solidFill>
              </a:rPr>
            </a:br>
            <a:r>
              <a:rPr lang="en-US" sz="2000" dirty="0" smtClean="0">
                <a:solidFill>
                  <a:srgbClr val="FD709E"/>
                </a:solidFill>
              </a:rPr>
              <a:t/>
            </a:r>
            <a:br>
              <a:rPr lang="en-US" sz="2000" dirty="0" smtClean="0">
                <a:solidFill>
                  <a:srgbClr val="FD709E"/>
                </a:solidFill>
              </a:rPr>
            </a:br>
            <a:r>
              <a:rPr lang="en-US" sz="2000" dirty="0" smtClean="0">
                <a:solidFill>
                  <a:srgbClr val="FD709E"/>
                </a:solidFill>
              </a:rPr>
              <a:t>Why do people use these?</a:t>
            </a:r>
            <a:endParaRPr lang="en-US" sz="2000" dirty="0">
              <a:solidFill>
                <a:srgbClr val="FD709E"/>
              </a:solidFill>
            </a:endParaRPr>
          </a:p>
        </p:txBody>
      </p:sp>
      <p:pic>
        <p:nvPicPr>
          <p:cNvPr id="7" name="Picture 6"/>
          <p:cNvPicPr>
            <a:picLocks noChangeAspect="1"/>
          </p:cNvPicPr>
          <p:nvPr/>
        </p:nvPicPr>
        <p:blipFill>
          <a:blip r:embed="rId3"/>
          <a:stretch>
            <a:fillRect/>
          </a:stretch>
        </p:blipFill>
        <p:spPr>
          <a:xfrm>
            <a:off x="24315" y="2103384"/>
            <a:ext cx="3557016" cy="1542288"/>
          </a:xfrm>
          <a:prstGeom prst="rect">
            <a:avLst/>
          </a:prstGeom>
        </p:spPr>
      </p:pic>
      <p:pic>
        <p:nvPicPr>
          <p:cNvPr id="9" name="Picture 8"/>
          <p:cNvPicPr>
            <a:picLocks noChangeAspect="1"/>
          </p:cNvPicPr>
          <p:nvPr/>
        </p:nvPicPr>
        <p:blipFill>
          <a:blip r:embed="rId4"/>
          <a:stretch>
            <a:fillRect/>
          </a:stretch>
        </p:blipFill>
        <p:spPr>
          <a:xfrm>
            <a:off x="16709" y="3645672"/>
            <a:ext cx="3453384" cy="1941576"/>
          </a:xfrm>
          <a:prstGeom prst="rect">
            <a:avLst/>
          </a:prstGeom>
        </p:spPr>
      </p:pic>
      <p:pic>
        <p:nvPicPr>
          <p:cNvPr id="10" name="Picture 9"/>
          <p:cNvPicPr>
            <a:picLocks noChangeAspect="1"/>
          </p:cNvPicPr>
          <p:nvPr/>
        </p:nvPicPr>
        <p:blipFill>
          <a:blip r:embed="rId5"/>
          <a:stretch>
            <a:fillRect/>
          </a:stretch>
        </p:blipFill>
        <p:spPr>
          <a:xfrm>
            <a:off x="5685935" y="3842170"/>
            <a:ext cx="3212592" cy="1959864"/>
          </a:xfrm>
          <a:prstGeom prst="rect">
            <a:avLst/>
          </a:prstGeom>
        </p:spPr>
      </p:pic>
      <p:pic>
        <p:nvPicPr>
          <p:cNvPr id="11" name="Picture 10"/>
          <p:cNvPicPr>
            <a:picLocks noChangeAspect="1"/>
          </p:cNvPicPr>
          <p:nvPr/>
        </p:nvPicPr>
        <p:blipFill>
          <a:blip r:embed="rId6"/>
          <a:stretch>
            <a:fillRect/>
          </a:stretch>
        </p:blipFill>
        <p:spPr>
          <a:xfrm>
            <a:off x="5539631" y="1986400"/>
            <a:ext cx="3358896" cy="1938528"/>
          </a:xfrm>
          <a:prstGeom prst="rect">
            <a:avLst/>
          </a:prstGeom>
        </p:spPr>
      </p:pic>
      <p:pic>
        <p:nvPicPr>
          <p:cNvPr id="12" name="Picture 11"/>
          <p:cNvPicPr>
            <a:picLocks noChangeAspect="1"/>
          </p:cNvPicPr>
          <p:nvPr/>
        </p:nvPicPr>
        <p:blipFill>
          <a:blip r:embed="rId7"/>
          <a:stretch>
            <a:fillRect/>
          </a:stretch>
        </p:blipFill>
        <p:spPr>
          <a:xfrm>
            <a:off x="3902533" y="2103384"/>
            <a:ext cx="1415362" cy="3366880"/>
          </a:xfrm>
          <a:prstGeom prst="rect">
            <a:avLst/>
          </a:prstGeom>
        </p:spPr>
      </p:pic>
    </p:spTree>
    <p:extLst>
      <p:ext uri="{BB962C8B-B14F-4D97-AF65-F5344CB8AC3E}">
        <p14:creationId xmlns:p14="http://schemas.microsoft.com/office/powerpoint/2010/main" val="11597536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1733872" y="2841009"/>
            <a:ext cx="7543800" cy="914400"/>
          </a:xfrm>
        </p:spPr>
        <p:txBody>
          <a:bodyPr/>
          <a:lstStyle/>
          <a:p>
            <a:r>
              <a:rPr lang="en-US" dirty="0" smtClean="0">
                <a:solidFill>
                  <a:srgbClr val="FFFF00"/>
                </a:solidFill>
              </a:rPr>
              <a:t>Ending a story </a:t>
            </a:r>
            <a:br>
              <a:rPr lang="en-US" dirty="0" smtClean="0">
                <a:solidFill>
                  <a:srgbClr val="FFFF00"/>
                </a:solidFill>
              </a:rPr>
            </a:br>
            <a:r>
              <a:rPr lang="en-US" dirty="0" smtClean="0">
                <a:solidFill>
                  <a:srgbClr val="FFFF00"/>
                </a:solidFill>
              </a:rPr>
              <a:t>can be tough.</a:t>
            </a:r>
            <a:endParaRPr lang="en-US" dirty="0">
              <a:solidFill>
                <a:srgbClr val="FFFF00"/>
              </a:solidFill>
            </a:endParaRPr>
          </a:p>
        </p:txBody>
      </p:sp>
      <p:pic>
        <p:nvPicPr>
          <p:cNvPr id="11" name="Picture 10"/>
          <p:cNvPicPr>
            <a:picLocks noChangeAspect="1"/>
          </p:cNvPicPr>
          <p:nvPr/>
        </p:nvPicPr>
        <p:blipFill>
          <a:blip r:embed="rId3"/>
          <a:stretch>
            <a:fillRect/>
          </a:stretch>
        </p:blipFill>
        <p:spPr>
          <a:xfrm>
            <a:off x="6015240" y="1481446"/>
            <a:ext cx="1630284" cy="4501315"/>
          </a:xfrm>
          <a:prstGeom prst="rect">
            <a:avLst/>
          </a:prstGeom>
        </p:spPr>
      </p:pic>
    </p:spTree>
    <p:extLst>
      <p:ext uri="{BB962C8B-B14F-4D97-AF65-F5344CB8AC3E}">
        <p14:creationId xmlns:p14="http://schemas.microsoft.com/office/powerpoint/2010/main" val="2247375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1115639" y="2841009"/>
            <a:ext cx="7543800" cy="914400"/>
          </a:xfrm>
        </p:spPr>
        <p:txBody>
          <a:bodyPr/>
          <a:lstStyle/>
          <a:p>
            <a:r>
              <a:rPr lang="en-US" dirty="0" smtClean="0">
                <a:solidFill>
                  <a:srgbClr val="FFFF00"/>
                </a:solidFill>
              </a:rPr>
              <a:t>Here are a few </a:t>
            </a:r>
            <a:br>
              <a:rPr lang="en-US" dirty="0" smtClean="0">
                <a:solidFill>
                  <a:srgbClr val="FFFF00"/>
                </a:solidFill>
              </a:rPr>
            </a:br>
            <a:r>
              <a:rPr lang="en-US" dirty="0" smtClean="0">
                <a:solidFill>
                  <a:srgbClr val="FFFF00"/>
                </a:solidFill>
              </a:rPr>
              <a:t>ways to end </a:t>
            </a:r>
            <a:br>
              <a:rPr lang="en-US" dirty="0" smtClean="0">
                <a:solidFill>
                  <a:srgbClr val="FFFF00"/>
                </a:solidFill>
              </a:rPr>
            </a:br>
            <a:r>
              <a:rPr lang="en-US" dirty="0" smtClean="0">
                <a:solidFill>
                  <a:srgbClr val="FFFF00"/>
                </a:solidFill>
              </a:rPr>
              <a:t>your story</a:t>
            </a:r>
            <a:r>
              <a:rPr lang="mr-IN" dirty="0" smtClean="0">
                <a:solidFill>
                  <a:srgbClr val="FFFF00"/>
                </a:solidFill>
              </a:rPr>
              <a:t>…</a:t>
            </a:r>
            <a:endParaRPr lang="en-US" dirty="0">
              <a:solidFill>
                <a:srgbClr val="FFFF00"/>
              </a:solidFill>
            </a:endParaRPr>
          </a:p>
        </p:txBody>
      </p:sp>
      <p:pic>
        <p:nvPicPr>
          <p:cNvPr id="2" name="Picture 1"/>
          <p:cNvPicPr>
            <a:picLocks noChangeAspect="1"/>
          </p:cNvPicPr>
          <p:nvPr/>
        </p:nvPicPr>
        <p:blipFill>
          <a:blip r:embed="rId3"/>
          <a:stretch>
            <a:fillRect/>
          </a:stretch>
        </p:blipFill>
        <p:spPr>
          <a:xfrm>
            <a:off x="5148286" y="1086250"/>
            <a:ext cx="3186633" cy="4665230"/>
          </a:xfrm>
          <a:prstGeom prst="rect">
            <a:avLst/>
          </a:prstGeom>
        </p:spPr>
      </p:pic>
    </p:spTree>
    <p:extLst>
      <p:ext uri="{BB962C8B-B14F-4D97-AF65-F5344CB8AC3E}">
        <p14:creationId xmlns:p14="http://schemas.microsoft.com/office/powerpoint/2010/main" val="578811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447040" y="279400"/>
            <a:ext cx="7543800" cy="914400"/>
          </a:xfrm>
        </p:spPr>
        <p:txBody>
          <a:bodyPr/>
          <a:lstStyle/>
          <a:p>
            <a:r>
              <a:rPr lang="en-US" dirty="0" smtClean="0">
                <a:solidFill>
                  <a:srgbClr val="FFFF00"/>
                </a:solidFill>
              </a:rPr>
              <a:t>1) Frame </a:t>
            </a:r>
            <a:r>
              <a:rPr lang="en-US" dirty="0" smtClean="0">
                <a:solidFill>
                  <a:srgbClr val="FFFF00"/>
                </a:solidFill>
              </a:rPr>
              <a:t>Story</a:t>
            </a:r>
            <a:endParaRPr lang="en-US" dirty="0">
              <a:solidFill>
                <a:srgbClr val="FFFF00"/>
              </a:solidFill>
            </a:endParaRPr>
          </a:p>
        </p:txBody>
      </p:sp>
      <p:sp>
        <p:nvSpPr>
          <p:cNvPr id="5" name="TextBox 4"/>
          <p:cNvSpPr txBox="1"/>
          <p:nvPr/>
        </p:nvSpPr>
        <p:spPr>
          <a:xfrm>
            <a:off x="447040" y="1193800"/>
            <a:ext cx="5191760" cy="6217087"/>
          </a:xfrm>
          <a:prstGeom prst="rect">
            <a:avLst/>
          </a:prstGeom>
          <a:noFill/>
        </p:spPr>
        <p:txBody>
          <a:bodyPr wrap="square" rtlCol="0">
            <a:spAutoFit/>
          </a:bodyPr>
          <a:lstStyle/>
          <a:p>
            <a:pPr marL="342900" indent="-342900">
              <a:buAutoNum type="arabicParenR"/>
            </a:pPr>
            <a:r>
              <a:rPr lang="en-US" sz="2000" dirty="0" smtClean="0"/>
              <a:t>Frame story beginnings have a frame story ending. </a:t>
            </a:r>
          </a:p>
          <a:p>
            <a:pPr marL="342900" indent="-342900">
              <a:buAutoNum type="arabicParenR"/>
            </a:pPr>
            <a:r>
              <a:rPr lang="en-US" sz="2000" dirty="0" smtClean="0"/>
              <a:t>They return to the scene from the beginning of the story and show how it ends.</a:t>
            </a:r>
          </a:p>
          <a:p>
            <a:endParaRPr lang="en-US" sz="2000" dirty="0">
              <a:solidFill>
                <a:srgbClr val="FFFF00"/>
              </a:solidFill>
            </a:endParaRPr>
          </a:p>
          <a:p>
            <a:r>
              <a:rPr lang="en-US" sz="2400" dirty="0" smtClean="0">
                <a:solidFill>
                  <a:srgbClr val="FFFF00"/>
                </a:solidFill>
              </a:rPr>
              <a:t>Some movie examples are:</a:t>
            </a:r>
          </a:p>
          <a:p>
            <a:pPr marL="342900" indent="-342900">
              <a:buFontTx/>
              <a:buAutoNum type="arabicParenR"/>
            </a:pPr>
            <a:r>
              <a:rPr lang="en-US" sz="2000" dirty="0" smtClean="0"/>
              <a:t>In </a:t>
            </a:r>
            <a:r>
              <a:rPr lang="en-US" sz="2000" i="1" dirty="0" smtClean="0"/>
              <a:t>Titanic, </a:t>
            </a:r>
            <a:r>
              <a:rPr lang="en-US" sz="2000" dirty="0" smtClean="0"/>
              <a:t>we return to Rose on the boat with her granddaughter. We see her reveal that she still has the necklace. She throws it into the ocean and is reunited with Jack in death. </a:t>
            </a:r>
            <a:endParaRPr lang="en-US" sz="2000" i="1" dirty="0" smtClean="0"/>
          </a:p>
          <a:p>
            <a:pPr marL="342900" indent="-342900">
              <a:buAutoNum type="arabicParenR"/>
            </a:pPr>
            <a:r>
              <a:rPr lang="en-US" sz="2000" dirty="0" smtClean="0"/>
              <a:t>In </a:t>
            </a:r>
            <a:r>
              <a:rPr lang="en-US" sz="2000" i="1" dirty="0" smtClean="0"/>
              <a:t>Forest Gump, </a:t>
            </a:r>
            <a:r>
              <a:rPr lang="en-US" sz="2000" dirty="0" smtClean="0"/>
              <a:t>we return to see Forrest on the bench. We learn that he is going to see Jenny for the first time in many years. Jenny is dying of AIDS so he takes care of her and begins his life with his son.</a:t>
            </a:r>
            <a:endParaRPr lang="en-US" sz="2000" i="1"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pic>
        <p:nvPicPr>
          <p:cNvPr id="8" name="Picture 7"/>
          <p:cNvPicPr>
            <a:picLocks noChangeAspect="1"/>
          </p:cNvPicPr>
          <p:nvPr/>
        </p:nvPicPr>
        <p:blipFill>
          <a:blip r:embed="rId3"/>
          <a:stretch>
            <a:fillRect/>
          </a:stretch>
        </p:blipFill>
        <p:spPr>
          <a:xfrm>
            <a:off x="5920718" y="2251839"/>
            <a:ext cx="2701712" cy="2276989"/>
          </a:xfrm>
          <a:prstGeom prst="rect">
            <a:avLst/>
          </a:prstGeom>
        </p:spPr>
      </p:pic>
    </p:spTree>
    <p:extLst>
      <p:ext uri="{BB962C8B-B14F-4D97-AF65-F5344CB8AC3E}">
        <p14:creationId xmlns:p14="http://schemas.microsoft.com/office/powerpoint/2010/main" val="35635103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447040" y="279400"/>
            <a:ext cx="7543800" cy="914400"/>
          </a:xfrm>
        </p:spPr>
        <p:txBody>
          <a:bodyPr/>
          <a:lstStyle/>
          <a:p>
            <a:r>
              <a:rPr lang="en-US" dirty="0" smtClean="0">
                <a:solidFill>
                  <a:srgbClr val="FFFF00"/>
                </a:solidFill>
              </a:rPr>
              <a:t>2) Epilogue</a:t>
            </a:r>
            <a:endParaRPr lang="en-US" dirty="0">
              <a:solidFill>
                <a:srgbClr val="FFFF00"/>
              </a:solidFill>
            </a:endParaRPr>
          </a:p>
        </p:txBody>
      </p:sp>
      <p:sp>
        <p:nvSpPr>
          <p:cNvPr id="5" name="TextBox 4"/>
          <p:cNvSpPr txBox="1"/>
          <p:nvPr/>
        </p:nvSpPr>
        <p:spPr>
          <a:xfrm>
            <a:off x="447040" y="1193800"/>
            <a:ext cx="5191760" cy="5909310"/>
          </a:xfrm>
          <a:prstGeom prst="rect">
            <a:avLst/>
          </a:prstGeom>
          <a:noFill/>
        </p:spPr>
        <p:txBody>
          <a:bodyPr wrap="square" rtlCol="0">
            <a:spAutoFit/>
          </a:bodyPr>
          <a:lstStyle/>
          <a:p>
            <a:pPr marL="342900" indent="-342900">
              <a:buAutoNum type="arabicParenR"/>
            </a:pPr>
            <a:r>
              <a:rPr lang="en-US" sz="2000" dirty="0" smtClean="0"/>
              <a:t>A short story after the story.</a:t>
            </a:r>
          </a:p>
          <a:p>
            <a:pPr marL="342900" indent="-342900">
              <a:buAutoNum type="arabicParenR"/>
            </a:pPr>
            <a:r>
              <a:rPr lang="en-US" sz="2000" dirty="0" smtClean="0"/>
              <a:t>This is NOT a sequel</a:t>
            </a:r>
          </a:p>
          <a:p>
            <a:endParaRPr lang="en-US" sz="2000" dirty="0">
              <a:solidFill>
                <a:srgbClr val="FFFF00"/>
              </a:solidFill>
            </a:endParaRPr>
          </a:p>
          <a:p>
            <a:r>
              <a:rPr lang="en-US" sz="2400" dirty="0" smtClean="0">
                <a:solidFill>
                  <a:srgbClr val="FFFF00"/>
                </a:solidFill>
              </a:rPr>
              <a:t>Some movie examples are:</a:t>
            </a:r>
          </a:p>
          <a:p>
            <a:pPr marL="342900" indent="-342900">
              <a:buFontTx/>
              <a:buAutoNum type="arabicParenR"/>
            </a:pPr>
            <a:r>
              <a:rPr lang="en-US" sz="2000" dirty="0" smtClean="0"/>
              <a:t>Seeing where are the “characters now” images at the end of films based on true stories.</a:t>
            </a:r>
          </a:p>
          <a:p>
            <a:pPr marL="342900" indent="-342900">
              <a:buFontTx/>
              <a:buAutoNum type="arabicParenR"/>
            </a:pPr>
            <a:r>
              <a:rPr lang="en-US" sz="2000" i="1" dirty="0" smtClean="0"/>
              <a:t>Anchorman</a:t>
            </a:r>
          </a:p>
          <a:p>
            <a:pPr marL="342900" indent="-342900">
              <a:buFontTx/>
              <a:buAutoNum type="arabicParenR"/>
            </a:pPr>
            <a:r>
              <a:rPr lang="en-US" sz="2000" i="1" dirty="0" smtClean="0"/>
              <a:t>Harry Potter and the Deathly </a:t>
            </a:r>
            <a:br>
              <a:rPr lang="en-US" sz="2000" i="1" dirty="0" smtClean="0"/>
            </a:br>
            <a:r>
              <a:rPr lang="en-US" sz="2000" i="1" dirty="0" smtClean="0"/>
              <a:t>Hallows </a:t>
            </a:r>
            <a:r>
              <a:rPr lang="en-US" sz="2000" dirty="0" smtClean="0"/>
              <a:t>shows the main </a:t>
            </a:r>
            <a:br>
              <a:rPr lang="en-US" sz="2000" dirty="0" smtClean="0"/>
            </a:br>
            <a:r>
              <a:rPr lang="en-US" sz="2000" dirty="0" smtClean="0"/>
              <a:t>characters years later with their </a:t>
            </a:r>
            <a:br>
              <a:rPr lang="en-US" sz="2000" dirty="0" smtClean="0"/>
            </a:br>
            <a:r>
              <a:rPr lang="en-US" sz="2000" dirty="0" smtClean="0"/>
              <a:t>children.</a:t>
            </a:r>
          </a:p>
          <a:p>
            <a:pPr marL="342900" indent="-342900">
              <a:buFontTx/>
              <a:buAutoNum type="arabicParenR"/>
            </a:pPr>
            <a:r>
              <a:rPr lang="en-US" sz="2000" dirty="0" smtClean="0"/>
              <a:t>In </a:t>
            </a:r>
            <a:r>
              <a:rPr lang="en-US" sz="2000" i="1" dirty="0" smtClean="0"/>
              <a:t>A League of their Own, </a:t>
            </a:r>
            <a:r>
              <a:rPr lang="en-US" sz="2000" dirty="0" smtClean="0"/>
              <a:t>all the </a:t>
            </a:r>
            <a:br>
              <a:rPr lang="en-US" sz="2000" dirty="0" smtClean="0"/>
            </a:br>
            <a:r>
              <a:rPr lang="en-US" sz="2000" dirty="0" smtClean="0"/>
              <a:t>female baseball players meet up </a:t>
            </a:r>
            <a:br>
              <a:rPr lang="en-US" sz="2000" dirty="0" smtClean="0"/>
            </a:br>
            <a:r>
              <a:rPr lang="en-US" sz="2000" dirty="0" smtClean="0"/>
              <a:t>at a reunion at the Baseball Hall </a:t>
            </a:r>
            <a:br>
              <a:rPr lang="en-US" sz="2000" dirty="0" smtClean="0"/>
            </a:br>
            <a:r>
              <a:rPr lang="en-US" sz="2000" dirty="0" smtClean="0"/>
              <a:t>of Fame many years later.</a:t>
            </a:r>
            <a:endParaRPr lang="en-US" sz="2000" i="1" dirty="0" smtClean="0"/>
          </a:p>
          <a:p>
            <a:pPr marL="342900" indent="-342900">
              <a:buFontTx/>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pic>
        <p:nvPicPr>
          <p:cNvPr id="2" name="Picture 1"/>
          <p:cNvPicPr>
            <a:picLocks noChangeAspect="1"/>
          </p:cNvPicPr>
          <p:nvPr/>
        </p:nvPicPr>
        <p:blipFill>
          <a:blip r:embed="rId3"/>
          <a:stretch>
            <a:fillRect/>
          </a:stretch>
        </p:blipFill>
        <p:spPr>
          <a:xfrm>
            <a:off x="4210668" y="2086646"/>
            <a:ext cx="4762065" cy="4022544"/>
          </a:xfrm>
          <a:prstGeom prst="rect">
            <a:avLst/>
          </a:prstGeom>
        </p:spPr>
      </p:pic>
    </p:spTree>
    <p:extLst>
      <p:ext uri="{BB962C8B-B14F-4D97-AF65-F5344CB8AC3E}">
        <p14:creationId xmlns:p14="http://schemas.microsoft.com/office/powerpoint/2010/main" val="8404030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447040" y="279400"/>
            <a:ext cx="7543800" cy="914400"/>
          </a:xfrm>
        </p:spPr>
        <p:txBody>
          <a:bodyPr/>
          <a:lstStyle/>
          <a:p>
            <a:r>
              <a:rPr lang="en-US" dirty="0" smtClean="0">
                <a:solidFill>
                  <a:srgbClr val="FFFF00"/>
                </a:solidFill>
              </a:rPr>
              <a:t>3) Deus </a:t>
            </a:r>
            <a:r>
              <a:rPr lang="en-US" dirty="0" smtClean="0">
                <a:solidFill>
                  <a:srgbClr val="FFFF00"/>
                </a:solidFill>
              </a:rPr>
              <a:t>Ex </a:t>
            </a:r>
            <a:r>
              <a:rPr lang="en-US" dirty="0" err="1" smtClean="0">
                <a:solidFill>
                  <a:srgbClr val="FFFF00"/>
                </a:solidFill>
              </a:rPr>
              <a:t>Machina</a:t>
            </a:r>
            <a:endParaRPr lang="en-US" dirty="0">
              <a:solidFill>
                <a:srgbClr val="FFFF00"/>
              </a:solidFill>
            </a:endParaRPr>
          </a:p>
        </p:txBody>
      </p:sp>
      <p:sp>
        <p:nvSpPr>
          <p:cNvPr id="5" name="TextBox 4"/>
          <p:cNvSpPr txBox="1"/>
          <p:nvPr/>
        </p:nvSpPr>
        <p:spPr>
          <a:xfrm>
            <a:off x="447040" y="1193800"/>
            <a:ext cx="5191760" cy="5816978"/>
          </a:xfrm>
          <a:prstGeom prst="rect">
            <a:avLst/>
          </a:prstGeom>
          <a:noFill/>
        </p:spPr>
        <p:txBody>
          <a:bodyPr wrap="square" rtlCol="0">
            <a:spAutoFit/>
          </a:bodyPr>
          <a:lstStyle/>
          <a:p>
            <a:pPr marL="342900" indent="-342900">
              <a:buAutoNum type="arabicParenR"/>
            </a:pPr>
            <a:r>
              <a:rPr lang="en-US" sz="2000" dirty="0" smtClean="0"/>
              <a:t>This means “God from the machine” in Latin.</a:t>
            </a:r>
          </a:p>
          <a:p>
            <a:pPr marL="342900" indent="-342900">
              <a:buAutoNum type="arabicParenR"/>
            </a:pPr>
            <a:r>
              <a:rPr lang="en-US" sz="2000" dirty="0" smtClean="0"/>
              <a:t>This is when a savior appears out of nowhere to tie up loose ends (like the hand of God coming down to solve all the problems). </a:t>
            </a:r>
          </a:p>
          <a:p>
            <a:pPr marL="342900" indent="-342900">
              <a:buAutoNum type="arabicParenR"/>
            </a:pPr>
            <a:r>
              <a:rPr lang="en-US" sz="2000" dirty="0" smtClean="0"/>
              <a:t>This one is tricky. It can appear lazy. Make sure you use AMAZING foreshadowing that the reader can think back on.</a:t>
            </a:r>
          </a:p>
          <a:p>
            <a:pPr marL="342900" indent="-342900">
              <a:buAutoNum type="arabicParenR"/>
            </a:pPr>
            <a:r>
              <a:rPr lang="en-US" sz="2000" dirty="0" smtClean="0"/>
              <a:t>Make sure it is real and believable.</a:t>
            </a:r>
            <a:br>
              <a:rPr lang="en-US" sz="2000" dirty="0" smtClean="0"/>
            </a:br>
            <a:endParaRPr lang="en-US" sz="2000" dirty="0"/>
          </a:p>
          <a:p>
            <a:r>
              <a:rPr lang="en-US" sz="2400" dirty="0" smtClean="0">
                <a:solidFill>
                  <a:srgbClr val="FFFF00"/>
                </a:solidFill>
              </a:rPr>
              <a:t>Some examples are:</a:t>
            </a:r>
          </a:p>
          <a:p>
            <a:pPr marL="342900" indent="-342900">
              <a:buFontTx/>
              <a:buAutoNum type="arabicParenR"/>
            </a:pPr>
            <a:r>
              <a:rPr lang="en-US" dirty="0" smtClean="0"/>
              <a:t>The boat coming to save the kids in </a:t>
            </a:r>
            <a:r>
              <a:rPr lang="en-US" i="1" dirty="0" smtClean="0"/>
              <a:t>Lord of the Flies.</a:t>
            </a:r>
          </a:p>
          <a:p>
            <a:pPr marL="342900" indent="-342900">
              <a:buFontTx/>
              <a:buAutoNum type="arabicParenR"/>
            </a:pPr>
            <a:r>
              <a:rPr lang="en-US" dirty="0" smtClean="0"/>
              <a:t>The eagles in </a:t>
            </a:r>
            <a:r>
              <a:rPr lang="en-US" i="1" dirty="0" smtClean="0"/>
              <a:t>Lord of the Rings.</a:t>
            </a:r>
          </a:p>
          <a:p>
            <a:pPr marL="342900" indent="-342900">
              <a:buFontTx/>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pic>
        <p:nvPicPr>
          <p:cNvPr id="2" name="Picture 1"/>
          <p:cNvPicPr>
            <a:picLocks noChangeAspect="1"/>
          </p:cNvPicPr>
          <p:nvPr/>
        </p:nvPicPr>
        <p:blipFill>
          <a:blip r:embed="rId3"/>
          <a:stretch>
            <a:fillRect/>
          </a:stretch>
        </p:blipFill>
        <p:spPr>
          <a:xfrm>
            <a:off x="5380298" y="1193800"/>
            <a:ext cx="3391763" cy="4418436"/>
          </a:xfrm>
          <a:prstGeom prst="rect">
            <a:avLst/>
          </a:prstGeom>
        </p:spPr>
      </p:pic>
    </p:spTree>
    <p:extLst>
      <p:ext uri="{BB962C8B-B14F-4D97-AF65-F5344CB8AC3E}">
        <p14:creationId xmlns:p14="http://schemas.microsoft.com/office/powerpoint/2010/main" val="18052428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447040" y="546785"/>
            <a:ext cx="7543800" cy="914400"/>
          </a:xfrm>
        </p:spPr>
        <p:txBody>
          <a:bodyPr/>
          <a:lstStyle/>
          <a:p>
            <a:r>
              <a:rPr lang="en-US" dirty="0" smtClean="0">
                <a:solidFill>
                  <a:srgbClr val="FFFF00"/>
                </a:solidFill>
              </a:rPr>
              <a:t>4) Catharsis</a:t>
            </a:r>
            <a:endParaRPr lang="en-US" dirty="0">
              <a:solidFill>
                <a:srgbClr val="FFFF00"/>
              </a:solidFill>
            </a:endParaRPr>
          </a:p>
        </p:txBody>
      </p:sp>
      <p:sp>
        <p:nvSpPr>
          <p:cNvPr id="5" name="TextBox 4"/>
          <p:cNvSpPr txBox="1"/>
          <p:nvPr/>
        </p:nvSpPr>
        <p:spPr>
          <a:xfrm>
            <a:off x="447040" y="1461185"/>
            <a:ext cx="5191760" cy="4985980"/>
          </a:xfrm>
          <a:prstGeom prst="rect">
            <a:avLst/>
          </a:prstGeom>
          <a:noFill/>
        </p:spPr>
        <p:txBody>
          <a:bodyPr wrap="square" rtlCol="0">
            <a:spAutoFit/>
          </a:bodyPr>
          <a:lstStyle/>
          <a:p>
            <a:pPr marL="342900" indent="-342900">
              <a:buAutoNum type="arabicParenR"/>
            </a:pPr>
            <a:r>
              <a:rPr lang="en-US" sz="2400" dirty="0" smtClean="0"/>
              <a:t>Tying everything up in a tight little bow:</a:t>
            </a:r>
            <a:br>
              <a:rPr lang="en-US" sz="2400" dirty="0" smtClean="0"/>
            </a:br>
            <a:r>
              <a:rPr lang="en-US" sz="2400" i="1" dirty="0" smtClean="0"/>
              <a:t>‘And they all lived happily ever after</a:t>
            </a:r>
            <a:r>
              <a:rPr lang="mr-IN" sz="2400" i="1" dirty="0" smtClean="0"/>
              <a:t>…</a:t>
            </a:r>
            <a:r>
              <a:rPr lang="en-US" sz="2400" i="1" dirty="0" smtClean="0"/>
              <a:t>’</a:t>
            </a:r>
            <a:r>
              <a:rPr lang="en-US" sz="2400" dirty="0" smtClean="0"/>
              <a:t/>
            </a:r>
            <a:br>
              <a:rPr lang="en-US" sz="2400" dirty="0" smtClean="0"/>
            </a:br>
            <a:endParaRPr lang="en-US" sz="2400" dirty="0"/>
          </a:p>
          <a:p>
            <a:r>
              <a:rPr lang="en-US" sz="2400" dirty="0" smtClean="0">
                <a:solidFill>
                  <a:srgbClr val="FFFF00"/>
                </a:solidFill>
              </a:rPr>
              <a:t>Some examples are:</a:t>
            </a:r>
          </a:p>
          <a:p>
            <a:pPr marL="342900" indent="-342900">
              <a:buFontTx/>
              <a:buAutoNum type="arabicParenR"/>
            </a:pPr>
            <a:r>
              <a:rPr lang="en-US" sz="2400" dirty="0" smtClean="0"/>
              <a:t>Every Disney movie:</a:t>
            </a:r>
            <a:br>
              <a:rPr lang="en-US" sz="2400" dirty="0" smtClean="0"/>
            </a:br>
            <a:r>
              <a:rPr lang="en-US" sz="2400" dirty="0" smtClean="0"/>
              <a:t>- The heroes return home</a:t>
            </a:r>
            <a:br>
              <a:rPr lang="en-US" sz="2400" dirty="0" smtClean="0"/>
            </a:br>
            <a:r>
              <a:rPr lang="en-US" sz="2400" dirty="0" smtClean="0"/>
              <a:t>- They usually find love</a:t>
            </a:r>
            <a:br>
              <a:rPr lang="en-US" sz="2400" dirty="0" smtClean="0"/>
            </a:br>
            <a:r>
              <a:rPr lang="en-US" sz="2400" dirty="0" smtClean="0"/>
              <a:t>- The villains are punished</a:t>
            </a:r>
            <a:br>
              <a:rPr lang="en-US" sz="2400" dirty="0" smtClean="0"/>
            </a:br>
            <a:r>
              <a:rPr lang="en-US" sz="2400" dirty="0" smtClean="0"/>
              <a:t>- Everything returns to normal</a:t>
            </a:r>
            <a:endParaRPr lang="en-US" sz="2400" i="1" dirty="0" smtClean="0"/>
          </a:p>
          <a:p>
            <a:pPr marL="342900" indent="-342900">
              <a:buFontTx/>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pic>
        <p:nvPicPr>
          <p:cNvPr id="2" name="Picture 1"/>
          <p:cNvPicPr>
            <a:picLocks noChangeAspect="1"/>
          </p:cNvPicPr>
          <p:nvPr/>
        </p:nvPicPr>
        <p:blipFill>
          <a:blip r:embed="rId3"/>
          <a:stretch>
            <a:fillRect/>
          </a:stretch>
        </p:blipFill>
        <p:spPr>
          <a:xfrm>
            <a:off x="5226086" y="2590289"/>
            <a:ext cx="3568267" cy="3146475"/>
          </a:xfrm>
          <a:prstGeom prst="rect">
            <a:avLst/>
          </a:prstGeom>
        </p:spPr>
      </p:pic>
    </p:spTree>
    <p:extLst>
      <p:ext uri="{BB962C8B-B14F-4D97-AF65-F5344CB8AC3E}">
        <p14:creationId xmlns:p14="http://schemas.microsoft.com/office/powerpoint/2010/main" val="15336986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2700"/>
            <a:ext cx="9118600" cy="6819900"/>
          </a:xfrm>
          <a:prstGeom prst="rect">
            <a:avLst/>
          </a:prstGeom>
        </p:spPr>
      </p:pic>
      <p:sp>
        <p:nvSpPr>
          <p:cNvPr id="2" name="Title 1"/>
          <p:cNvSpPr>
            <a:spLocks noGrp="1"/>
          </p:cNvSpPr>
          <p:nvPr>
            <p:ph type="title"/>
          </p:nvPr>
        </p:nvSpPr>
        <p:spPr>
          <a:xfrm>
            <a:off x="724503" y="5433572"/>
            <a:ext cx="7543800" cy="914400"/>
          </a:xfrm>
        </p:spPr>
        <p:txBody>
          <a:bodyPr/>
          <a:lstStyle/>
          <a:p>
            <a:r>
              <a:rPr lang="en-US" sz="4800" dirty="0" smtClean="0">
                <a:solidFill>
                  <a:srgbClr val="FFFF00"/>
                </a:solidFill>
              </a:rPr>
              <a:t>One thing to keep in mind is that your reader is looking for some form of catharsis within all of  these options.</a:t>
            </a:r>
            <a:r>
              <a:rPr lang="en-US" sz="4800" u="sng" dirty="0" smtClean="0">
                <a:solidFill>
                  <a:srgbClr val="FFFF00"/>
                </a:solidFill>
              </a:rPr>
              <a:t/>
            </a:r>
            <a:br>
              <a:rPr lang="en-US" sz="4800" u="sng" dirty="0" smtClean="0">
                <a:solidFill>
                  <a:srgbClr val="FFFF00"/>
                </a:solidFill>
              </a:rPr>
            </a:br>
            <a:r>
              <a:rPr lang="en-US" sz="4800" u="sng" dirty="0" smtClean="0">
                <a:solidFill>
                  <a:srgbClr val="FFFF00"/>
                </a:solidFill>
              </a:rPr>
              <a:t/>
            </a:r>
            <a:br>
              <a:rPr lang="en-US" sz="4800" u="sng" dirty="0" smtClean="0">
                <a:solidFill>
                  <a:srgbClr val="FFFF00"/>
                </a:solidFill>
              </a:rPr>
            </a:br>
            <a:endParaRPr lang="en-US" sz="4800" u="sng" dirty="0">
              <a:solidFill>
                <a:srgbClr val="FFFF00"/>
              </a:solidFill>
            </a:endParaRPr>
          </a:p>
        </p:txBody>
      </p:sp>
      <p:pic>
        <p:nvPicPr>
          <p:cNvPr id="5" name="Picture 4"/>
          <p:cNvPicPr>
            <a:picLocks noChangeAspect="1"/>
          </p:cNvPicPr>
          <p:nvPr/>
        </p:nvPicPr>
        <p:blipFill>
          <a:blip r:embed="rId3"/>
          <a:stretch>
            <a:fillRect/>
          </a:stretch>
        </p:blipFill>
        <p:spPr>
          <a:xfrm>
            <a:off x="8268303" y="186353"/>
            <a:ext cx="606743" cy="6390374"/>
          </a:xfrm>
          <a:prstGeom prst="rect">
            <a:avLst/>
          </a:prstGeom>
        </p:spPr>
      </p:pic>
    </p:spTree>
    <p:extLst>
      <p:ext uri="{BB962C8B-B14F-4D97-AF65-F5344CB8AC3E}">
        <p14:creationId xmlns:p14="http://schemas.microsoft.com/office/powerpoint/2010/main" val="317676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12700"/>
            <a:ext cx="9118600" cy="6819900"/>
          </a:xfrm>
          <a:prstGeom prst="rect">
            <a:avLst/>
          </a:prstGeom>
        </p:spPr>
      </p:pic>
      <p:sp>
        <p:nvSpPr>
          <p:cNvPr id="2" name="Title 1"/>
          <p:cNvSpPr>
            <a:spLocks noGrp="1"/>
          </p:cNvSpPr>
          <p:nvPr>
            <p:ph type="title"/>
          </p:nvPr>
        </p:nvSpPr>
        <p:spPr>
          <a:xfrm>
            <a:off x="777240" y="2420203"/>
            <a:ext cx="7543800" cy="914400"/>
          </a:xfrm>
        </p:spPr>
        <p:txBody>
          <a:bodyPr/>
          <a:lstStyle/>
          <a:p>
            <a:r>
              <a:rPr lang="en-US" dirty="0" smtClean="0">
                <a:solidFill>
                  <a:srgbClr val="FFFF00"/>
                </a:solidFill>
              </a:rPr>
              <a:t>If you don’t give them this, be prepared to give them something </a:t>
            </a:r>
            <a:r>
              <a:rPr lang="en-US" u="sng" dirty="0" smtClean="0">
                <a:solidFill>
                  <a:srgbClr val="FFFF00"/>
                </a:solidFill>
              </a:rPr>
              <a:t>GOOD</a:t>
            </a:r>
            <a:r>
              <a:rPr lang="en-US" dirty="0" smtClean="0">
                <a:solidFill>
                  <a:srgbClr val="FFFF00"/>
                </a:solidFill>
              </a:rPr>
              <a:t>.</a:t>
            </a:r>
            <a:endParaRPr lang="en-US" dirty="0">
              <a:solidFill>
                <a:srgbClr val="FFFF00"/>
              </a:solidFill>
            </a:endParaRPr>
          </a:p>
        </p:txBody>
      </p:sp>
      <p:pic>
        <p:nvPicPr>
          <p:cNvPr id="4" name="Picture 3"/>
          <p:cNvPicPr>
            <a:picLocks noChangeAspect="1"/>
          </p:cNvPicPr>
          <p:nvPr/>
        </p:nvPicPr>
        <p:blipFill>
          <a:blip r:embed="rId3"/>
          <a:stretch>
            <a:fillRect/>
          </a:stretch>
        </p:blipFill>
        <p:spPr>
          <a:xfrm>
            <a:off x="5466152" y="3426460"/>
            <a:ext cx="2471928" cy="2712720"/>
          </a:xfrm>
          <a:prstGeom prst="rect">
            <a:avLst/>
          </a:prstGeom>
        </p:spPr>
      </p:pic>
    </p:spTree>
    <p:extLst>
      <p:ext uri="{BB962C8B-B14F-4D97-AF65-F5344CB8AC3E}">
        <p14:creationId xmlns:p14="http://schemas.microsoft.com/office/powerpoint/2010/main" val="24693431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00" y="12700"/>
            <a:ext cx="9118600" cy="6819900"/>
          </a:xfrm>
          <a:prstGeom prst="rect">
            <a:avLst/>
          </a:prstGeom>
        </p:spPr>
      </p:pic>
      <p:sp>
        <p:nvSpPr>
          <p:cNvPr id="3" name="Title 2"/>
          <p:cNvSpPr>
            <a:spLocks noGrp="1"/>
          </p:cNvSpPr>
          <p:nvPr>
            <p:ph type="title"/>
          </p:nvPr>
        </p:nvSpPr>
        <p:spPr>
          <a:xfrm>
            <a:off x="447040" y="180027"/>
            <a:ext cx="7543800" cy="914400"/>
          </a:xfrm>
        </p:spPr>
        <p:txBody>
          <a:bodyPr/>
          <a:lstStyle/>
          <a:p>
            <a:r>
              <a:rPr lang="en-US" dirty="0" smtClean="0">
                <a:solidFill>
                  <a:srgbClr val="FFFF00"/>
                </a:solidFill>
              </a:rPr>
              <a:t>5) Indeterminate </a:t>
            </a:r>
            <a:r>
              <a:rPr lang="en-US" dirty="0" smtClean="0">
                <a:solidFill>
                  <a:srgbClr val="FFFF00"/>
                </a:solidFill>
              </a:rPr>
              <a:t>Ending</a:t>
            </a:r>
            <a:endParaRPr lang="en-US" dirty="0">
              <a:solidFill>
                <a:srgbClr val="FFFF00"/>
              </a:solidFill>
            </a:endParaRPr>
          </a:p>
        </p:txBody>
      </p:sp>
      <p:sp>
        <p:nvSpPr>
          <p:cNvPr id="5" name="TextBox 4"/>
          <p:cNvSpPr txBox="1"/>
          <p:nvPr/>
        </p:nvSpPr>
        <p:spPr>
          <a:xfrm>
            <a:off x="614131" y="1041023"/>
            <a:ext cx="6136305" cy="5816977"/>
          </a:xfrm>
          <a:prstGeom prst="rect">
            <a:avLst/>
          </a:prstGeom>
          <a:noFill/>
        </p:spPr>
        <p:txBody>
          <a:bodyPr wrap="square" rtlCol="0">
            <a:spAutoFit/>
          </a:bodyPr>
          <a:lstStyle/>
          <a:p>
            <a:pPr marL="342900" indent="-342900">
              <a:buAutoNum type="arabicParenR"/>
            </a:pPr>
            <a:r>
              <a:rPr lang="en-CA" sz="2400" dirty="0" smtClean="0"/>
              <a:t>Leaves the reader off on a cliff-hanger.</a:t>
            </a:r>
          </a:p>
          <a:p>
            <a:pPr marL="342900" indent="-342900">
              <a:buAutoNum type="arabicParenR"/>
            </a:pPr>
            <a:r>
              <a:rPr lang="en-CA" sz="2400" dirty="0" smtClean="0"/>
              <a:t>Make sure there is a clear cliff-hanger. Don’t just end the story randomly.</a:t>
            </a:r>
          </a:p>
          <a:p>
            <a:pPr marL="342900" indent="-342900">
              <a:buFontTx/>
              <a:buChar char="-"/>
            </a:pPr>
            <a:endParaRPr lang="en-US" sz="2400" dirty="0"/>
          </a:p>
          <a:p>
            <a:r>
              <a:rPr lang="en-US" sz="2400" dirty="0" smtClean="0">
                <a:solidFill>
                  <a:srgbClr val="FFFF00"/>
                </a:solidFill>
              </a:rPr>
              <a:t>Some examples are:</a:t>
            </a:r>
          </a:p>
          <a:p>
            <a:pPr marL="342900" indent="-342900">
              <a:buFontTx/>
              <a:buAutoNum type="arabicParenR"/>
            </a:pPr>
            <a:r>
              <a:rPr lang="en-US" sz="2400" i="1" dirty="0" smtClean="0"/>
              <a:t> Inception: </a:t>
            </a:r>
            <a:r>
              <a:rPr lang="en-US" sz="2400" dirty="0" smtClean="0"/>
              <a:t>leaves the viewers debating between two possible outcomes.</a:t>
            </a:r>
          </a:p>
          <a:p>
            <a:pPr marL="342900" indent="-342900">
              <a:buFontTx/>
              <a:buAutoNum type="arabicParenR"/>
            </a:pPr>
            <a:r>
              <a:rPr lang="en-US" sz="2400" i="1" dirty="0" smtClean="0"/>
              <a:t>The Italian Job: </a:t>
            </a:r>
            <a:r>
              <a:rPr lang="en-US" sz="2400" dirty="0" smtClean="0"/>
              <a:t>Charlie’s crew considers their next heist. He says he has a good idea</a:t>
            </a:r>
            <a:r>
              <a:rPr lang="mr-IN" sz="2400" dirty="0" smtClean="0"/>
              <a:t>…</a:t>
            </a:r>
            <a:endParaRPr lang="en-US" sz="2400" i="1" dirty="0" smtClean="0"/>
          </a:p>
          <a:p>
            <a:pPr marL="342900" indent="-342900">
              <a:buFontTx/>
              <a:buAutoNum type="arabicParenR"/>
            </a:pPr>
            <a:r>
              <a:rPr lang="en-US" sz="2400" i="1" dirty="0" smtClean="0"/>
              <a:t>The Thing: </a:t>
            </a:r>
            <a:r>
              <a:rPr lang="en-US" sz="2400" dirty="0" smtClean="0"/>
              <a:t>The audience watches two </a:t>
            </a:r>
            <a:br>
              <a:rPr lang="en-US" sz="2400" dirty="0" smtClean="0"/>
            </a:br>
            <a:r>
              <a:rPr lang="en-US" sz="2400" dirty="0" smtClean="0"/>
              <a:t>men staring at each other, not </a:t>
            </a:r>
            <a:br>
              <a:rPr lang="en-US" sz="2400" dirty="0" smtClean="0"/>
            </a:br>
            <a:r>
              <a:rPr lang="en-US" sz="2400" dirty="0" smtClean="0"/>
              <a:t>knowing which is the shape-shifter </a:t>
            </a:r>
            <a:br>
              <a:rPr lang="en-US" sz="2400" dirty="0" smtClean="0"/>
            </a:br>
            <a:r>
              <a:rPr lang="en-US" sz="2400" dirty="0" smtClean="0"/>
              <a:t>and which is in danger</a:t>
            </a:r>
            <a:r>
              <a:rPr lang="mr-IN" sz="2400" dirty="0" smtClean="0"/>
              <a:t>…</a:t>
            </a:r>
            <a:endParaRPr lang="en-US" sz="2400" i="1" dirty="0" smtClean="0"/>
          </a:p>
          <a:p>
            <a:pPr marL="342900" indent="-342900">
              <a:buAutoNum type="arabicParenR"/>
            </a:pPr>
            <a:endParaRPr lang="en-US" dirty="0" smtClean="0"/>
          </a:p>
          <a:p>
            <a:pPr marL="342900" indent="-342900">
              <a:buAutoNum type="arabicParenR"/>
            </a:pPr>
            <a:endParaRPr lang="en-US" dirty="0"/>
          </a:p>
        </p:txBody>
      </p:sp>
      <p:pic>
        <p:nvPicPr>
          <p:cNvPr id="2" name="Picture 1"/>
          <p:cNvPicPr>
            <a:picLocks noChangeAspect="1"/>
          </p:cNvPicPr>
          <p:nvPr/>
        </p:nvPicPr>
        <p:blipFill>
          <a:blip r:embed="rId3"/>
          <a:stretch>
            <a:fillRect/>
          </a:stretch>
        </p:blipFill>
        <p:spPr>
          <a:xfrm>
            <a:off x="6060330" y="4400323"/>
            <a:ext cx="2959055" cy="2033621"/>
          </a:xfrm>
          <a:prstGeom prst="rect">
            <a:avLst/>
          </a:prstGeom>
        </p:spPr>
      </p:pic>
    </p:spTree>
    <p:extLst>
      <p:ext uri="{BB962C8B-B14F-4D97-AF65-F5344CB8AC3E}">
        <p14:creationId xmlns:p14="http://schemas.microsoft.com/office/powerpoint/2010/main" val="2900959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00" y="12700"/>
            <a:ext cx="9118600" cy="6819900"/>
          </a:xfrm>
          <a:prstGeom prst="rect">
            <a:avLst/>
          </a:prstGeom>
        </p:spPr>
      </p:pic>
      <p:sp>
        <p:nvSpPr>
          <p:cNvPr id="2" name="Title 1"/>
          <p:cNvSpPr>
            <a:spLocks noGrp="1"/>
          </p:cNvSpPr>
          <p:nvPr>
            <p:ph type="title"/>
          </p:nvPr>
        </p:nvSpPr>
        <p:spPr>
          <a:xfrm>
            <a:off x="742243" y="672109"/>
            <a:ext cx="7543800" cy="914400"/>
          </a:xfrm>
        </p:spPr>
        <p:txBody>
          <a:bodyPr/>
          <a:lstStyle/>
          <a:p>
            <a:pPr algn="ctr"/>
            <a:r>
              <a:rPr lang="en-US" b="1" dirty="0" smtClean="0">
                <a:solidFill>
                  <a:srgbClr val="FFFF00"/>
                </a:solidFill>
              </a:rPr>
              <a:t>Have Fun! </a:t>
            </a:r>
            <a:endParaRPr lang="en-US" b="1" dirty="0">
              <a:solidFill>
                <a:srgbClr val="FFFF00"/>
              </a:solidFill>
            </a:endParaRPr>
          </a:p>
        </p:txBody>
      </p:sp>
      <p:sp>
        <p:nvSpPr>
          <p:cNvPr id="3" name="Content Placeholder 2"/>
          <p:cNvSpPr>
            <a:spLocks noGrp="1"/>
          </p:cNvSpPr>
          <p:nvPr>
            <p:ph sz="quarter" idx="13"/>
          </p:nvPr>
        </p:nvSpPr>
        <p:spPr>
          <a:xfrm>
            <a:off x="742243" y="1481675"/>
            <a:ext cx="3551970" cy="3429000"/>
          </a:xfrm>
        </p:spPr>
        <p:txBody>
          <a:bodyPr>
            <a:normAutofit/>
          </a:bodyPr>
          <a:lstStyle/>
          <a:p>
            <a:pPr marL="18288" indent="0">
              <a:buNone/>
            </a:pPr>
            <a:r>
              <a:rPr lang="en-US" sz="2400" b="1" dirty="0" smtClean="0">
                <a:solidFill>
                  <a:srgbClr val="FFFF00"/>
                </a:solidFill>
              </a:rPr>
              <a:t>Introductions:</a:t>
            </a:r>
          </a:p>
          <a:p>
            <a:pPr marL="475488" indent="-457200">
              <a:buAutoNum type="arabicParenR"/>
            </a:pPr>
            <a:r>
              <a:rPr lang="en-US" sz="2400" dirty="0" smtClean="0">
                <a:solidFill>
                  <a:srgbClr val="FFFFFF"/>
                </a:solidFill>
              </a:rPr>
              <a:t>In Medias Res</a:t>
            </a:r>
          </a:p>
          <a:p>
            <a:pPr marL="475488" indent="-457200">
              <a:buAutoNum type="arabicParenR"/>
            </a:pPr>
            <a:r>
              <a:rPr lang="en-US" sz="2400" dirty="0" smtClean="0">
                <a:solidFill>
                  <a:srgbClr val="FFFFFF"/>
                </a:solidFill>
              </a:rPr>
              <a:t>Frame Story</a:t>
            </a:r>
          </a:p>
          <a:p>
            <a:pPr marL="475488" indent="-457200">
              <a:buAutoNum type="arabicParenR"/>
            </a:pPr>
            <a:r>
              <a:rPr lang="en-US" sz="2400" dirty="0" err="1" smtClean="0">
                <a:solidFill>
                  <a:srgbClr val="FFFFFF"/>
                </a:solidFill>
              </a:rPr>
              <a:t>Ab</a:t>
            </a:r>
            <a:r>
              <a:rPr lang="en-US" sz="2400" dirty="0" smtClean="0">
                <a:solidFill>
                  <a:srgbClr val="FFFFFF"/>
                </a:solidFill>
              </a:rPr>
              <a:t> Ovum</a:t>
            </a:r>
          </a:p>
          <a:p>
            <a:pPr marL="475488" indent="-457200">
              <a:buAutoNum type="arabicParenR"/>
            </a:pPr>
            <a:r>
              <a:rPr lang="en-US" sz="2400" dirty="0" smtClean="0">
                <a:solidFill>
                  <a:srgbClr val="FFFFFF"/>
                </a:solidFill>
              </a:rPr>
              <a:t>Prologue</a:t>
            </a:r>
          </a:p>
          <a:p>
            <a:pPr marL="475488" indent="-457200">
              <a:buAutoNum type="arabicParenR"/>
            </a:pPr>
            <a:endParaRPr lang="en-US" sz="2400" dirty="0">
              <a:solidFill>
                <a:srgbClr val="FFFFFF"/>
              </a:solidFill>
            </a:endParaRPr>
          </a:p>
        </p:txBody>
      </p:sp>
      <p:sp>
        <p:nvSpPr>
          <p:cNvPr id="4" name="Content Placeholder 3"/>
          <p:cNvSpPr>
            <a:spLocks noGrp="1"/>
          </p:cNvSpPr>
          <p:nvPr>
            <p:ph sz="quarter" idx="14"/>
          </p:nvPr>
        </p:nvSpPr>
        <p:spPr>
          <a:xfrm>
            <a:off x="5557195" y="2045693"/>
            <a:ext cx="3574105" cy="3432175"/>
          </a:xfrm>
        </p:spPr>
        <p:txBody>
          <a:bodyPr>
            <a:normAutofit/>
          </a:bodyPr>
          <a:lstStyle/>
          <a:p>
            <a:pPr marL="18288" indent="0">
              <a:buNone/>
            </a:pPr>
            <a:r>
              <a:rPr lang="en-US" sz="2400" b="1" dirty="0" smtClean="0">
                <a:solidFill>
                  <a:srgbClr val="FFFF00"/>
                </a:solidFill>
              </a:rPr>
              <a:t>Endings:</a:t>
            </a:r>
          </a:p>
          <a:p>
            <a:pPr marL="475488" indent="-457200">
              <a:buAutoNum type="arabicParenR"/>
            </a:pPr>
            <a:r>
              <a:rPr lang="en-US" sz="2400" dirty="0" smtClean="0">
                <a:solidFill>
                  <a:srgbClr val="FFFFFF"/>
                </a:solidFill>
              </a:rPr>
              <a:t>Catharsis</a:t>
            </a:r>
          </a:p>
          <a:p>
            <a:pPr marL="475488" indent="-457200">
              <a:buAutoNum type="arabicParenR"/>
            </a:pPr>
            <a:r>
              <a:rPr lang="en-US" sz="2400" dirty="0" smtClean="0">
                <a:solidFill>
                  <a:srgbClr val="FFFFFF"/>
                </a:solidFill>
              </a:rPr>
              <a:t>Frame Story</a:t>
            </a:r>
          </a:p>
          <a:p>
            <a:pPr marL="475488" indent="-457200">
              <a:buAutoNum type="arabicParenR"/>
            </a:pPr>
            <a:r>
              <a:rPr lang="en-US" sz="2400" dirty="0" smtClean="0">
                <a:solidFill>
                  <a:srgbClr val="FFFFFF"/>
                </a:solidFill>
              </a:rPr>
              <a:t>Deus Ex </a:t>
            </a:r>
            <a:r>
              <a:rPr lang="en-US" sz="2400" dirty="0" err="1" smtClean="0">
                <a:solidFill>
                  <a:srgbClr val="FFFFFF"/>
                </a:solidFill>
              </a:rPr>
              <a:t>Machina</a:t>
            </a:r>
            <a:endParaRPr lang="en-US" sz="2400" dirty="0" smtClean="0">
              <a:solidFill>
                <a:srgbClr val="FFFFFF"/>
              </a:solidFill>
            </a:endParaRPr>
          </a:p>
          <a:p>
            <a:pPr marL="475488" indent="-457200">
              <a:buAutoNum type="arabicParenR"/>
            </a:pPr>
            <a:r>
              <a:rPr lang="en-US" sz="2400" dirty="0" smtClean="0">
                <a:solidFill>
                  <a:srgbClr val="FFFFFF"/>
                </a:solidFill>
              </a:rPr>
              <a:t>Epilogue</a:t>
            </a:r>
          </a:p>
          <a:p>
            <a:pPr marL="475488" indent="-457200">
              <a:buAutoNum type="arabicParenR"/>
            </a:pPr>
            <a:r>
              <a:rPr lang="en-US" sz="2400" dirty="0" smtClean="0">
                <a:solidFill>
                  <a:srgbClr val="FFFFFF"/>
                </a:solidFill>
              </a:rPr>
              <a:t>Indeterminate Ending </a:t>
            </a:r>
          </a:p>
          <a:p>
            <a:pPr marL="475488" indent="-457200">
              <a:buAutoNum type="arabicParenR"/>
            </a:pPr>
            <a:endParaRPr lang="en-US" sz="2400" dirty="0" smtClean="0">
              <a:solidFill>
                <a:srgbClr val="FFFFFF"/>
              </a:solidFill>
            </a:endParaRPr>
          </a:p>
          <a:p>
            <a:pPr marL="475488" indent="-457200">
              <a:buAutoNum type="arabicParenR"/>
            </a:pPr>
            <a:endParaRPr lang="en-US" sz="2400" dirty="0">
              <a:solidFill>
                <a:srgbClr val="FFFFFF"/>
              </a:solidFill>
            </a:endParaRPr>
          </a:p>
        </p:txBody>
      </p:sp>
      <p:pic>
        <p:nvPicPr>
          <p:cNvPr id="6" name="Picture 5"/>
          <p:cNvPicPr>
            <a:picLocks noChangeAspect="1"/>
          </p:cNvPicPr>
          <p:nvPr/>
        </p:nvPicPr>
        <p:blipFill>
          <a:blip r:embed="rId3"/>
          <a:stretch>
            <a:fillRect/>
          </a:stretch>
        </p:blipFill>
        <p:spPr>
          <a:xfrm>
            <a:off x="3091165" y="2627088"/>
            <a:ext cx="3274153" cy="3716675"/>
          </a:xfrm>
          <a:prstGeom prst="rect">
            <a:avLst/>
          </a:prstGeom>
        </p:spPr>
      </p:pic>
    </p:spTree>
    <p:extLst>
      <p:ext uri="{BB962C8B-B14F-4D97-AF65-F5344CB8AC3E}">
        <p14:creationId xmlns:p14="http://schemas.microsoft.com/office/powerpoint/2010/main" val="341304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618233" y="3755550"/>
            <a:ext cx="8023860" cy="914400"/>
          </a:xfrm>
        </p:spPr>
        <p:txBody>
          <a:bodyPr/>
          <a:lstStyle/>
          <a:p>
            <a:r>
              <a:rPr lang="en-US" sz="4000" dirty="0" smtClean="0">
                <a:solidFill>
                  <a:srgbClr val="FD709E"/>
                </a:solidFill>
              </a:rPr>
              <a:t>As bad as these lines are, </a:t>
            </a:r>
            <a:r>
              <a:rPr lang="en-US" sz="4000" u="sng" dirty="0" smtClean="0">
                <a:solidFill>
                  <a:srgbClr val="FD709E"/>
                </a:solidFill>
              </a:rPr>
              <a:t>IF</a:t>
            </a:r>
            <a:r>
              <a:rPr lang="en-US" sz="4000" dirty="0" smtClean="0">
                <a:solidFill>
                  <a:srgbClr val="FD709E"/>
                </a:solidFill>
              </a:rPr>
              <a:t> they succeed in making your “target” laugh, it will put them at ease. This gives you a better chance of getting their number.</a:t>
            </a:r>
            <a:endParaRPr lang="en-US" sz="4000" dirty="0">
              <a:solidFill>
                <a:srgbClr val="FD709E"/>
              </a:solidFill>
            </a:endParaRPr>
          </a:p>
        </p:txBody>
      </p:sp>
      <p:sp>
        <p:nvSpPr>
          <p:cNvPr id="4" name="TextBox 3"/>
          <p:cNvSpPr txBox="1"/>
          <p:nvPr/>
        </p:nvSpPr>
        <p:spPr>
          <a:xfrm>
            <a:off x="4640520" y="6354354"/>
            <a:ext cx="4292161" cy="276999"/>
          </a:xfrm>
          <a:prstGeom prst="rect">
            <a:avLst/>
          </a:prstGeom>
          <a:noFill/>
        </p:spPr>
        <p:txBody>
          <a:bodyPr wrap="none" rtlCol="0">
            <a:spAutoFit/>
          </a:bodyPr>
          <a:lstStyle/>
          <a:p>
            <a:r>
              <a:rPr lang="en-US" sz="1200" dirty="0" smtClean="0"/>
              <a:t>Warning: this PowerPoint does not endorse bad </a:t>
            </a:r>
            <a:r>
              <a:rPr lang="en-US" sz="1200" dirty="0"/>
              <a:t>p</a:t>
            </a:r>
            <a:r>
              <a:rPr lang="en-US" sz="1200" dirty="0" smtClean="0"/>
              <a:t>ickup lines</a:t>
            </a:r>
            <a:endParaRPr lang="en-US" sz="1200" dirty="0"/>
          </a:p>
        </p:txBody>
      </p:sp>
    </p:spTree>
    <p:extLst>
      <p:ext uri="{BB962C8B-B14F-4D97-AF65-F5344CB8AC3E}">
        <p14:creationId xmlns:p14="http://schemas.microsoft.com/office/powerpoint/2010/main" val="2722295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618233" y="1356100"/>
            <a:ext cx="8023860" cy="914400"/>
          </a:xfrm>
        </p:spPr>
        <p:txBody>
          <a:bodyPr/>
          <a:lstStyle/>
          <a:p>
            <a:r>
              <a:rPr lang="en-US" sz="5400" dirty="0" smtClean="0">
                <a:solidFill>
                  <a:srgbClr val="FD709E"/>
                </a:solidFill>
              </a:rPr>
              <a:t>Why are </a:t>
            </a:r>
            <a:r>
              <a:rPr lang="en-US" sz="5400" dirty="0" smtClean="0">
                <a:solidFill>
                  <a:srgbClr val="FD709E"/>
                </a:solidFill>
              </a:rPr>
              <a:t>beginnings </a:t>
            </a:r>
            <a:r>
              <a:rPr lang="en-US" sz="5400" dirty="0" smtClean="0">
                <a:solidFill>
                  <a:srgbClr val="FD709E"/>
                </a:solidFill>
              </a:rPr>
              <a:t>important?</a:t>
            </a:r>
            <a:endParaRPr lang="en-US" sz="5400" dirty="0">
              <a:solidFill>
                <a:srgbClr val="FD709E"/>
              </a:solidFill>
            </a:endParaRPr>
          </a:p>
        </p:txBody>
      </p:sp>
      <p:sp>
        <p:nvSpPr>
          <p:cNvPr id="5" name="TextBox 4"/>
          <p:cNvSpPr txBox="1"/>
          <p:nvPr/>
        </p:nvSpPr>
        <p:spPr>
          <a:xfrm>
            <a:off x="618233" y="2320636"/>
            <a:ext cx="7268415" cy="3785652"/>
          </a:xfrm>
          <a:prstGeom prst="rect">
            <a:avLst/>
          </a:prstGeom>
          <a:noFill/>
        </p:spPr>
        <p:txBody>
          <a:bodyPr wrap="square" rtlCol="0">
            <a:spAutoFit/>
          </a:bodyPr>
          <a:lstStyle/>
          <a:p>
            <a:pPr marL="285750" indent="-285750">
              <a:buFontTx/>
              <a:buChar char="-"/>
            </a:pPr>
            <a:r>
              <a:rPr lang="en-US" sz="2000" dirty="0" smtClean="0">
                <a:solidFill>
                  <a:srgbClr val="FFFFFF"/>
                </a:solidFill>
              </a:rPr>
              <a:t>A good introduction makes the target audience excited to hear more. It can put them at ease and make them ready to accept whatever is coming their way.</a:t>
            </a:r>
            <a:br>
              <a:rPr lang="en-US" sz="2000" dirty="0" smtClean="0">
                <a:solidFill>
                  <a:srgbClr val="FFFFFF"/>
                </a:solidFill>
              </a:rPr>
            </a:br>
            <a:endParaRPr lang="en-US" sz="2000" dirty="0" smtClean="0">
              <a:solidFill>
                <a:srgbClr val="FFFFFF"/>
              </a:solidFill>
            </a:endParaRPr>
          </a:p>
          <a:p>
            <a:pPr marL="285750" indent="-285750">
              <a:buFontTx/>
              <a:buChar char="-"/>
            </a:pPr>
            <a:r>
              <a:rPr lang="en-US" sz="2000" dirty="0" smtClean="0">
                <a:solidFill>
                  <a:srgbClr val="FFFFFF"/>
                </a:solidFill>
              </a:rPr>
              <a:t>A good introduction can set up your reader for an entirely new world. If you start out with a boring or dull beginning, they will be less likely to accept any leaps of faith that you require of them.</a:t>
            </a:r>
            <a:r>
              <a:rPr lang="en-US" sz="2000" dirty="0">
                <a:solidFill>
                  <a:srgbClr val="FFFFFF"/>
                </a:solidFill>
              </a:rPr>
              <a:t/>
            </a:r>
            <a:br>
              <a:rPr lang="en-US" sz="2000" dirty="0">
                <a:solidFill>
                  <a:srgbClr val="FFFFFF"/>
                </a:solidFill>
              </a:rPr>
            </a:br>
            <a:endParaRPr lang="en-US" sz="2000" dirty="0" smtClean="0">
              <a:solidFill>
                <a:srgbClr val="FFFFFF"/>
              </a:solidFill>
            </a:endParaRPr>
          </a:p>
          <a:p>
            <a:pPr marL="285750" indent="-285750">
              <a:buFontTx/>
              <a:buChar char="-"/>
            </a:pPr>
            <a:r>
              <a:rPr lang="en-US" sz="2000" dirty="0" smtClean="0">
                <a:solidFill>
                  <a:srgbClr val="FFFFFF"/>
                </a:solidFill>
              </a:rPr>
              <a:t>Just like in life: a girl more likely to give someone her number if they make her laugh when they introduce themselves.</a:t>
            </a:r>
          </a:p>
        </p:txBody>
      </p:sp>
    </p:spTree>
    <p:extLst>
      <p:ext uri="{BB962C8B-B14F-4D97-AF65-F5344CB8AC3E}">
        <p14:creationId xmlns:p14="http://schemas.microsoft.com/office/powerpoint/2010/main" val="30364800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srcRect t="9888" b="9888"/>
          <a:stretch>
            <a:fillRect/>
          </a:stretch>
        </p:blipFill>
        <p:spPr>
          <a:xfrm>
            <a:off x="-203200" y="0"/>
            <a:ext cx="9347200" cy="6858000"/>
          </a:xfrm>
          <a:prstGeom prst="rect">
            <a:avLst/>
          </a:prstGeom>
        </p:spPr>
      </p:pic>
      <p:sp>
        <p:nvSpPr>
          <p:cNvPr id="2" name="Title 1"/>
          <p:cNvSpPr>
            <a:spLocks noGrp="1"/>
          </p:cNvSpPr>
          <p:nvPr>
            <p:ph type="title"/>
          </p:nvPr>
        </p:nvSpPr>
        <p:spPr>
          <a:xfrm>
            <a:off x="598170" y="3378200"/>
            <a:ext cx="8023860" cy="914400"/>
          </a:xfrm>
        </p:spPr>
        <p:txBody>
          <a:bodyPr/>
          <a:lstStyle/>
          <a:p>
            <a:r>
              <a:rPr lang="en-US" sz="5400" dirty="0" smtClean="0">
                <a:solidFill>
                  <a:srgbClr val="FD709E"/>
                </a:solidFill>
              </a:rPr>
              <a:t>There are lots of </a:t>
            </a:r>
            <a:r>
              <a:rPr lang="en-US" sz="5400" dirty="0">
                <a:solidFill>
                  <a:srgbClr val="FD709E"/>
                </a:solidFill>
              </a:rPr>
              <a:t>different ways to </a:t>
            </a:r>
            <a:r>
              <a:rPr lang="en-US" sz="5400" dirty="0" smtClean="0">
                <a:solidFill>
                  <a:srgbClr val="FD709E"/>
                </a:solidFill>
              </a:rPr>
              <a:t/>
            </a:r>
            <a:br>
              <a:rPr lang="en-US" sz="5400" dirty="0" smtClean="0">
                <a:solidFill>
                  <a:srgbClr val="FD709E"/>
                </a:solidFill>
              </a:rPr>
            </a:br>
            <a:r>
              <a:rPr lang="en-US" sz="5400" dirty="0" smtClean="0">
                <a:solidFill>
                  <a:srgbClr val="FD709E"/>
                </a:solidFill>
              </a:rPr>
              <a:t>begin </a:t>
            </a:r>
            <a:r>
              <a:rPr lang="en-US" sz="5400" dirty="0">
                <a:solidFill>
                  <a:srgbClr val="FD709E"/>
                </a:solidFill>
              </a:rPr>
              <a:t>a </a:t>
            </a:r>
            <a:r>
              <a:rPr lang="en-US" sz="5400" dirty="0" smtClean="0">
                <a:solidFill>
                  <a:srgbClr val="FD709E"/>
                </a:solidFill>
              </a:rPr>
              <a:t/>
            </a:r>
            <a:br>
              <a:rPr lang="en-US" sz="5400" dirty="0" smtClean="0">
                <a:solidFill>
                  <a:srgbClr val="FD709E"/>
                </a:solidFill>
              </a:rPr>
            </a:br>
            <a:r>
              <a:rPr lang="en-US" sz="5400" dirty="0" smtClean="0">
                <a:solidFill>
                  <a:srgbClr val="FD709E"/>
                </a:solidFill>
              </a:rPr>
              <a:t>story</a:t>
            </a:r>
            <a:r>
              <a:rPr lang="mr-IN" sz="5400" dirty="0">
                <a:solidFill>
                  <a:srgbClr val="FD709E"/>
                </a:solidFill>
              </a:rPr>
              <a:t>…</a:t>
            </a:r>
            <a:endParaRPr lang="en-US" sz="5400" dirty="0">
              <a:solidFill>
                <a:srgbClr val="FD709E"/>
              </a:solidFill>
            </a:endParaRPr>
          </a:p>
        </p:txBody>
      </p:sp>
      <p:pic>
        <p:nvPicPr>
          <p:cNvPr id="4" name="Picture 3"/>
          <p:cNvPicPr>
            <a:picLocks noChangeAspect="1"/>
          </p:cNvPicPr>
          <p:nvPr/>
        </p:nvPicPr>
        <p:blipFill>
          <a:blip r:embed="rId3"/>
          <a:stretch>
            <a:fillRect/>
          </a:stretch>
        </p:blipFill>
        <p:spPr>
          <a:xfrm>
            <a:off x="4305300" y="2032000"/>
            <a:ext cx="3901440" cy="4428744"/>
          </a:xfrm>
          <a:prstGeom prst="rect">
            <a:avLst/>
          </a:prstGeom>
        </p:spPr>
      </p:pic>
    </p:spTree>
    <p:extLst>
      <p:ext uri="{BB962C8B-B14F-4D97-AF65-F5344CB8AC3E}">
        <p14:creationId xmlns:p14="http://schemas.microsoft.com/office/powerpoint/2010/main" val="41145948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888" b="9888"/>
          <a:stretch>
            <a:fillRect/>
          </a:stretch>
        </p:blipFill>
        <p:spPr>
          <a:xfrm>
            <a:off x="-203200" y="0"/>
            <a:ext cx="9347200" cy="6858000"/>
          </a:xfrm>
        </p:spPr>
      </p:pic>
      <p:sp>
        <p:nvSpPr>
          <p:cNvPr id="3" name="Title 2"/>
          <p:cNvSpPr>
            <a:spLocks noGrp="1"/>
          </p:cNvSpPr>
          <p:nvPr>
            <p:ph type="title"/>
          </p:nvPr>
        </p:nvSpPr>
        <p:spPr>
          <a:xfrm>
            <a:off x="535940" y="822316"/>
            <a:ext cx="7543800" cy="914400"/>
          </a:xfrm>
        </p:spPr>
        <p:txBody>
          <a:bodyPr/>
          <a:lstStyle/>
          <a:p>
            <a:r>
              <a:rPr lang="en-US" dirty="0" smtClean="0">
                <a:solidFill>
                  <a:srgbClr val="FD709E"/>
                </a:solidFill>
              </a:rPr>
              <a:t>1) In </a:t>
            </a:r>
            <a:r>
              <a:rPr lang="en-US" dirty="0" smtClean="0">
                <a:solidFill>
                  <a:srgbClr val="FD709E"/>
                </a:solidFill>
              </a:rPr>
              <a:t>Medias Res</a:t>
            </a:r>
            <a:endParaRPr lang="en-US" dirty="0">
              <a:solidFill>
                <a:srgbClr val="FD709E"/>
              </a:solidFill>
            </a:endParaRPr>
          </a:p>
        </p:txBody>
      </p:sp>
      <p:sp>
        <p:nvSpPr>
          <p:cNvPr id="5" name="TextBox 4"/>
          <p:cNvSpPr txBox="1"/>
          <p:nvPr/>
        </p:nvSpPr>
        <p:spPr>
          <a:xfrm>
            <a:off x="535940" y="1652050"/>
            <a:ext cx="5191760" cy="3785652"/>
          </a:xfrm>
          <a:prstGeom prst="rect">
            <a:avLst/>
          </a:prstGeom>
          <a:noFill/>
        </p:spPr>
        <p:txBody>
          <a:bodyPr wrap="square" rtlCol="0">
            <a:spAutoFit/>
          </a:bodyPr>
          <a:lstStyle/>
          <a:p>
            <a:pPr marL="342900" indent="-342900">
              <a:buAutoNum type="arabicParenR"/>
            </a:pPr>
            <a:r>
              <a:rPr lang="en-US" sz="2000" dirty="0" smtClean="0"/>
              <a:t>The story starts in the middle of the action.</a:t>
            </a:r>
          </a:p>
          <a:p>
            <a:pPr marL="342900" indent="-342900">
              <a:buAutoNum type="arabicParenR"/>
            </a:pPr>
            <a:r>
              <a:rPr lang="en-US" sz="2000" dirty="0" smtClean="0"/>
              <a:t>Action can be physical or emotional</a:t>
            </a:r>
          </a:p>
          <a:p>
            <a:endParaRPr lang="en-US" sz="2000" dirty="0"/>
          </a:p>
          <a:p>
            <a:r>
              <a:rPr lang="en-US" sz="2000" dirty="0" smtClean="0">
                <a:solidFill>
                  <a:srgbClr val="FD709E"/>
                </a:solidFill>
              </a:rPr>
              <a:t>Some movies that use this style are:</a:t>
            </a:r>
          </a:p>
          <a:p>
            <a:pPr marL="342900" indent="-342900">
              <a:buAutoNum type="arabicParenR"/>
            </a:pPr>
            <a:r>
              <a:rPr lang="en-US" sz="2000" i="1" dirty="0" smtClean="0"/>
              <a:t>Guardians of the Galaxy</a:t>
            </a:r>
          </a:p>
          <a:p>
            <a:pPr marL="342900" indent="-342900">
              <a:buAutoNum type="arabicParenR"/>
            </a:pPr>
            <a:r>
              <a:rPr lang="en-US" sz="2000" i="1" dirty="0" smtClean="0"/>
              <a:t>Mad Max: Fury Road</a:t>
            </a:r>
          </a:p>
          <a:p>
            <a:pPr marL="342900" indent="-342900">
              <a:buAutoNum type="arabicParenR"/>
            </a:pPr>
            <a:r>
              <a:rPr lang="en-US" sz="2000" i="1" dirty="0" smtClean="0"/>
              <a:t>Star Wars IV: A New Hope (Every Star Wars movie really</a:t>
            </a:r>
            <a:r>
              <a:rPr lang="mr-IN" sz="2000" i="1" dirty="0" smtClean="0"/>
              <a:t>…</a:t>
            </a:r>
            <a:r>
              <a:rPr lang="en-CA" sz="2000" i="1" dirty="0" smtClean="0"/>
              <a:t>)</a:t>
            </a:r>
          </a:p>
          <a:p>
            <a:pPr marL="342900" indent="-342900">
              <a:buAutoNum type="arabicParenR"/>
            </a:pPr>
            <a:r>
              <a:rPr lang="en-CA" sz="2000" i="1" dirty="0" smtClean="0"/>
              <a:t>Casino Royal</a:t>
            </a:r>
          </a:p>
          <a:p>
            <a:pPr marL="342900" indent="-342900">
              <a:buAutoNum type="arabicParenR"/>
            </a:pPr>
            <a:r>
              <a:rPr lang="en-CA" sz="2000" i="1" dirty="0" smtClean="0"/>
              <a:t>Children of Men</a:t>
            </a:r>
          </a:p>
          <a:p>
            <a:pPr marL="342900" indent="-342900">
              <a:buAutoNum type="arabicParenR"/>
            </a:pPr>
            <a:endParaRPr lang="en-CA" sz="2000" dirty="0" smtClean="0"/>
          </a:p>
        </p:txBody>
      </p:sp>
      <p:pic>
        <p:nvPicPr>
          <p:cNvPr id="6" name="Picture 5"/>
          <p:cNvPicPr>
            <a:picLocks noChangeAspect="1"/>
          </p:cNvPicPr>
          <p:nvPr/>
        </p:nvPicPr>
        <p:blipFill>
          <a:blip r:embed="rId3"/>
          <a:stretch>
            <a:fillRect/>
          </a:stretch>
        </p:blipFill>
        <p:spPr>
          <a:xfrm>
            <a:off x="5577319" y="2576821"/>
            <a:ext cx="2853202" cy="3546305"/>
          </a:xfrm>
          <a:prstGeom prst="rect">
            <a:avLst/>
          </a:prstGeom>
        </p:spPr>
      </p:pic>
    </p:spTree>
    <p:extLst>
      <p:ext uri="{BB962C8B-B14F-4D97-AF65-F5344CB8AC3E}">
        <p14:creationId xmlns:p14="http://schemas.microsoft.com/office/powerpoint/2010/main" val="29907145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888" b="9888"/>
          <a:stretch>
            <a:fillRect/>
          </a:stretch>
        </p:blipFill>
        <p:spPr>
          <a:xfrm>
            <a:off x="-203200" y="0"/>
            <a:ext cx="9347200" cy="6858000"/>
          </a:xfrm>
        </p:spPr>
      </p:pic>
      <p:sp>
        <p:nvSpPr>
          <p:cNvPr id="3" name="Title 2"/>
          <p:cNvSpPr>
            <a:spLocks noGrp="1"/>
          </p:cNvSpPr>
          <p:nvPr>
            <p:ph type="title"/>
          </p:nvPr>
        </p:nvSpPr>
        <p:spPr>
          <a:xfrm>
            <a:off x="447040" y="279400"/>
            <a:ext cx="7543800" cy="914400"/>
          </a:xfrm>
        </p:spPr>
        <p:txBody>
          <a:bodyPr/>
          <a:lstStyle/>
          <a:p>
            <a:r>
              <a:rPr lang="en-US" dirty="0" smtClean="0">
                <a:solidFill>
                  <a:srgbClr val="FD709E"/>
                </a:solidFill>
              </a:rPr>
              <a:t>2) Frame </a:t>
            </a:r>
            <a:r>
              <a:rPr lang="en-US" dirty="0" smtClean="0">
                <a:solidFill>
                  <a:srgbClr val="FD709E"/>
                </a:solidFill>
              </a:rPr>
              <a:t>Story</a:t>
            </a:r>
            <a:endParaRPr lang="en-US" dirty="0">
              <a:solidFill>
                <a:srgbClr val="FD709E"/>
              </a:solidFill>
            </a:endParaRPr>
          </a:p>
        </p:txBody>
      </p:sp>
      <p:sp>
        <p:nvSpPr>
          <p:cNvPr id="5" name="TextBox 4"/>
          <p:cNvSpPr txBox="1"/>
          <p:nvPr/>
        </p:nvSpPr>
        <p:spPr>
          <a:xfrm>
            <a:off x="447040" y="1193800"/>
            <a:ext cx="5191760" cy="6217087"/>
          </a:xfrm>
          <a:prstGeom prst="rect">
            <a:avLst/>
          </a:prstGeom>
          <a:noFill/>
        </p:spPr>
        <p:txBody>
          <a:bodyPr wrap="square" rtlCol="0">
            <a:spAutoFit/>
          </a:bodyPr>
          <a:lstStyle/>
          <a:p>
            <a:pPr marL="342900" indent="-342900">
              <a:buAutoNum type="arabicParenR"/>
            </a:pPr>
            <a:r>
              <a:rPr lang="en-US" sz="2000" dirty="0" smtClean="0"/>
              <a:t>The story starts at the end of the narrative.</a:t>
            </a:r>
          </a:p>
          <a:p>
            <a:pPr marL="342900" indent="-342900">
              <a:buAutoNum type="arabicParenR"/>
            </a:pPr>
            <a:r>
              <a:rPr lang="en-US" sz="2000" dirty="0" smtClean="0"/>
              <a:t>Then the story shows the reader/audience how they got to that scene (flashback).</a:t>
            </a:r>
          </a:p>
          <a:p>
            <a:pPr marL="342900" indent="-342900">
              <a:buAutoNum type="arabicParenR"/>
            </a:pPr>
            <a:r>
              <a:rPr lang="en-US" sz="2000" dirty="0" smtClean="0"/>
              <a:t>Frame stories can transition between the present and flashback</a:t>
            </a:r>
          </a:p>
          <a:p>
            <a:endParaRPr lang="en-US" sz="2000" dirty="0"/>
          </a:p>
          <a:p>
            <a:r>
              <a:rPr lang="en-US" sz="2400" dirty="0" smtClean="0">
                <a:solidFill>
                  <a:srgbClr val="FD709E"/>
                </a:solidFill>
              </a:rPr>
              <a:t>Some movies that use this style are:</a:t>
            </a:r>
          </a:p>
          <a:p>
            <a:pPr marL="342900" indent="-342900">
              <a:buAutoNum type="arabicParenR"/>
            </a:pPr>
            <a:r>
              <a:rPr lang="en-US" sz="2000" i="1" dirty="0" smtClean="0"/>
              <a:t>Fight Club</a:t>
            </a:r>
          </a:p>
          <a:p>
            <a:pPr marL="342900" indent="-342900">
              <a:buAutoNum type="arabicParenR"/>
            </a:pPr>
            <a:r>
              <a:rPr lang="en-US" sz="2000" i="1" dirty="0" smtClean="0"/>
              <a:t>Thor </a:t>
            </a:r>
            <a:r>
              <a:rPr lang="en-US" sz="2000" i="1" dirty="0" err="1" smtClean="0"/>
              <a:t>Ragnarock</a:t>
            </a:r>
            <a:endParaRPr lang="en-US" sz="2000" i="1" dirty="0" smtClean="0"/>
          </a:p>
          <a:p>
            <a:pPr marL="342900" indent="-342900">
              <a:buAutoNum type="arabicParenR"/>
            </a:pPr>
            <a:r>
              <a:rPr lang="en-US" sz="2000" i="1" dirty="0" smtClean="0"/>
              <a:t>The Usual Suspects</a:t>
            </a:r>
          </a:p>
          <a:p>
            <a:pPr marL="342900" indent="-342900">
              <a:buAutoNum type="arabicParenR"/>
            </a:pPr>
            <a:r>
              <a:rPr lang="en-US" sz="2000" i="1" dirty="0" smtClean="0"/>
              <a:t>Memento</a:t>
            </a:r>
          </a:p>
          <a:p>
            <a:pPr marL="342900" indent="-342900">
              <a:buAutoNum type="arabicParenR"/>
            </a:pPr>
            <a:r>
              <a:rPr lang="en-US" sz="2000" i="1" dirty="0" smtClean="0"/>
              <a:t>Eternal Sunshine of the Spotless Mind</a:t>
            </a:r>
          </a:p>
          <a:p>
            <a:pPr marL="342900" indent="-342900">
              <a:buAutoNum type="arabicParenR"/>
            </a:pPr>
            <a:r>
              <a:rPr lang="en-US" sz="2000" i="1" dirty="0" err="1" smtClean="0"/>
              <a:t>Deadpool</a:t>
            </a:r>
            <a:endParaRPr lang="en-US" sz="2000" i="1" dirty="0" smtClean="0"/>
          </a:p>
          <a:p>
            <a:pPr marL="342900" indent="-342900">
              <a:buAutoNum type="arabicParenR"/>
            </a:pPr>
            <a:r>
              <a:rPr lang="en-US" sz="2000" i="1" dirty="0" smtClean="0"/>
              <a:t>Forest Gump</a:t>
            </a:r>
          </a:p>
          <a:p>
            <a:pPr marL="342900" indent="-342900">
              <a:buAutoNum type="arabicParenR"/>
            </a:pPr>
            <a:r>
              <a:rPr lang="en-US" sz="2000" i="1" dirty="0" smtClean="0"/>
              <a:t>Titanic</a:t>
            </a:r>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pic>
        <p:nvPicPr>
          <p:cNvPr id="6" name="Picture 5"/>
          <p:cNvPicPr>
            <a:picLocks noChangeAspect="1"/>
          </p:cNvPicPr>
          <p:nvPr/>
        </p:nvPicPr>
        <p:blipFill>
          <a:blip r:embed="rId3"/>
          <a:stretch>
            <a:fillRect/>
          </a:stretch>
        </p:blipFill>
        <p:spPr>
          <a:xfrm>
            <a:off x="5298440" y="1397000"/>
            <a:ext cx="3324860" cy="4419020"/>
          </a:xfrm>
          <a:prstGeom prst="rect">
            <a:avLst/>
          </a:prstGeom>
        </p:spPr>
      </p:pic>
    </p:spTree>
    <p:extLst>
      <p:ext uri="{BB962C8B-B14F-4D97-AF65-F5344CB8AC3E}">
        <p14:creationId xmlns:p14="http://schemas.microsoft.com/office/powerpoint/2010/main" val="2567599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888" b="9888"/>
          <a:stretch>
            <a:fillRect/>
          </a:stretch>
        </p:blipFill>
        <p:spPr>
          <a:xfrm>
            <a:off x="-203200" y="0"/>
            <a:ext cx="9347200" cy="6858000"/>
          </a:xfrm>
        </p:spPr>
      </p:pic>
      <p:sp>
        <p:nvSpPr>
          <p:cNvPr id="3" name="Title 2"/>
          <p:cNvSpPr>
            <a:spLocks noGrp="1"/>
          </p:cNvSpPr>
          <p:nvPr>
            <p:ph type="title"/>
          </p:nvPr>
        </p:nvSpPr>
        <p:spPr>
          <a:xfrm>
            <a:off x="688340" y="520700"/>
            <a:ext cx="7543800" cy="914400"/>
          </a:xfrm>
        </p:spPr>
        <p:txBody>
          <a:bodyPr/>
          <a:lstStyle/>
          <a:p>
            <a:r>
              <a:rPr lang="en-US" dirty="0" smtClean="0">
                <a:solidFill>
                  <a:srgbClr val="FD709E"/>
                </a:solidFill>
              </a:rPr>
              <a:t>3) </a:t>
            </a:r>
            <a:r>
              <a:rPr lang="en-US" dirty="0" err="1" smtClean="0">
                <a:solidFill>
                  <a:srgbClr val="FD709E"/>
                </a:solidFill>
              </a:rPr>
              <a:t>Ab</a:t>
            </a:r>
            <a:r>
              <a:rPr lang="en-US" dirty="0" smtClean="0">
                <a:solidFill>
                  <a:srgbClr val="FD709E"/>
                </a:solidFill>
              </a:rPr>
              <a:t> </a:t>
            </a:r>
            <a:r>
              <a:rPr lang="en-US" dirty="0" smtClean="0">
                <a:solidFill>
                  <a:srgbClr val="FD709E"/>
                </a:solidFill>
              </a:rPr>
              <a:t>Ovum</a:t>
            </a:r>
            <a:endParaRPr lang="en-US" dirty="0">
              <a:solidFill>
                <a:srgbClr val="FD709E"/>
              </a:solidFill>
            </a:endParaRPr>
          </a:p>
        </p:txBody>
      </p:sp>
      <p:sp>
        <p:nvSpPr>
          <p:cNvPr id="5" name="TextBox 4"/>
          <p:cNvSpPr txBox="1"/>
          <p:nvPr/>
        </p:nvSpPr>
        <p:spPr>
          <a:xfrm>
            <a:off x="688340" y="1435100"/>
            <a:ext cx="5191760" cy="9110184"/>
          </a:xfrm>
          <a:prstGeom prst="rect">
            <a:avLst/>
          </a:prstGeom>
          <a:noFill/>
        </p:spPr>
        <p:txBody>
          <a:bodyPr wrap="square" rtlCol="0">
            <a:spAutoFit/>
          </a:bodyPr>
          <a:lstStyle/>
          <a:p>
            <a:pPr marL="342900" indent="-342900">
              <a:buAutoNum type="arabicParenR"/>
            </a:pPr>
            <a:r>
              <a:rPr lang="en-US" sz="2000" dirty="0" smtClean="0"/>
              <a:t>Means “open the egg” in Latin</a:t>
            </a:r>
          </a:p>
          <a:p>
            <a:pPr marL="342900" indent="-342900">
              <a:buAutoNum type="arabicParenR"/>
            </a:pPr>
            <a:r>
              <a:rPr lang="en-US" sz="2000" dirty="0" smtClean="0"/>
              <a:t>References the twin egg (she was a twin) that Helen of Troy was born from in the story of the Trojan War.</a:t>
            </a:r>
          </a:p>
          <a:p>
            <a:pPr marL="342900" indent="-342900">
              <a:buAutoNum type="arabicParenR"/>
            </a:pPr>
            <a:r>
              <a:rPr lang="en-US" sz="2000" dirty="0" smtClean="0"/>
              <a:t>Without those eggs, the story could not have happened.</a:t>
            </a:r>
          </a:p>
          <a:p>
            <a:pPr marL="342900" indent="-342900">
              <a:buAutoNum type="arabicParenR"/>
            </a:pPr>
            <a:r>
              <a:rPr lang="en-US" sz="2000" dirty="0" err="1" smtClean="0"/>
              <a:t>Ab</a:t>
            </a:r>
            <a:r>
              <a:rPr lang="en-US" sz="2000" dirty="0" smtClean="0"/>
              <a:t> Ovum means to start the story at the beginning</a:t>
            </a:r>
          </a:p>
          <a:p>
            <a:pPr marL="342900" indent="-342900">
              <a:buAutoNum type="arabicParenR"/>
            </a:pPr>
            <a:r>
              <a:rPr lang="en-US" sz="2000" dirty="0" smtClean="0"/>
              <a:t>One example is </a:t>
            </a:r>
            <a:r>
              <a:rPr lang="en-US" sz="2000" i="1" dirty="0" smtClean="0"/>
              <a:t>“once upon a time</a:t>
            </a:r>
            <a:r>
              <a:rPr lang="mr-IN" sz="2000" i="1" dirty="0" smtClean="0"/>
              <a:t>…</a:t>
            </a:r>
            <a:r>
              <a:rPr lang="en-CA" sz="2000" i="1" dirty="0" smtClean="0"/>
              <a:t>”</a:t>
            </a:r>
            <a:endParaRPr lang="en-US" sz="2000" i="1" dirty="0" smtClean="0"/>
          </a:p>
          <a:p>
            <a:endParaRPr lang="en-US" sz="2000" dirty="0"/>
          </a:p>
          <a:p>
            <a:r>
              <a:rPr lang="en-US" sz="2000" dirty="0" smtClean="0">
                <a:solidFill>
                  <a:srgbClr val="FD709E"/>
                </a:solidFill>
              </a:rPr>
              <a:t>Some movies that use this style are:</a:t>
            </a:r>
          </a:p>
          <a:p>
            <a:pPr marL="342900" indent="-342900">
              <a:buAutoNum type="arabicParenR"/>
            </a:pPr>
            <a:r>
              <a:rPr lang="en-CA" sz="2000" i="1" dirty="0" smtClean="0"/>
              <a:t>Get Out</a:t>
            </a:r>
          </a:p>
          <a:p>
            <a:pPr marL="342900" indent="-342900">
              <a:buAutoNum type="arabicParenR"/>
            </a:pPr>
            <a:r>
              <a:rPr lang="en-CA" sz="2000" i="1" dirty="0" smtClean="0"/>
              <a:t>Up</a:t>
            </a:r>
          </a:p>
          <a:p>
            <a:pPr marL="342900" indent="-342900">
              <a:buAutoNum type="arabicParenR"/>
            </a:pPr>
            <a:r>
              <a:rPr lang="en-CA" sz="2000" i="1" dirty="0" smtClean="0"/>
              <a:t>Pirates of the Caribbean</a:t>
            </a:r>
            <a:endParaRPr lang="en-CA" sz="2000" i="1" dirty="0"/>
          </a:p>
          <a:p>
            <a:pPr marL="342900" indent="-342900">
              <a:buAutoNum type="arabicParenR"/>
            </a:pPr>
            <a:r>
              <a:rPr lang="en-CA" sz="2000" i="1" dirty="0" smtClean="0"/>
              <a:t>Kill Bill</a:t>
            </a:r>
          </a:p>
          <a:p>
            <a:pPr marL="342900" indent="-342900">
              <a:buAutoNum type="arabicParenR"/>
            </a:pPr>
            <a:endParaRPr lang="en-CA" sz="2000" i="1" dirty="0" smtClean="0"/>
          </a:p>
          <a:p>
            <a:pPr marL="342900" indent="-342900">
              <a:buAutoNum type="arabicParenR"/>
            </a:pPr>
            <a:endParaRPr lang="en-CA" sz="2000" i="1" dirty="0" smtClean="0"/>
          </a:p>
          <a:p>
            <a:pPr marL="342900" indent="-342900">
              <a:buAutoNum type="arabicParenR"/>
            </a:pPr>
            <a:endParaRPr lang="en-CA" sz="2000" i="1" dirty="0" smtClean="0"/>
          </a:p>
          <a:p>
            <a:pPr marL="342900" indent="-342900">
              <a:buAutoNum type="arabicParenR"/>
            </a:pPr>
            <a:endParaRPr lang="en-CA" sz="2000" i="1" dirty="0" smtClean="0"/>
          </a:p>
          <a:p>
            <a:pPr marL="342900" indent="-342900">
              <a:buAutoNum type="arabicParenR"/>
            </a:pPr>
            <a:endParaRPr lang="en-CA" sz="2000" i="1" dirty="0" smtClean="0"/>
          </a:p>
          <a:p>
            <a:pPr marL="342900" indent="-342900">
              <a:buAutoNum type="arabicParenR"/>
            </a:pPr>
            <a:endParaRPr lang="en-CA" sz="2000" i="1" dirty="0" smtClean="0"/>
          </a:p>
          <a:p>
            <a:pPr marL="342900" indent="-342900">
              <a:buAutoNum type="arabicParenR"/>
            </a:pPr>
            <a:endParaRPr lang="en-CA" sz="2000" i="1" dirty="0" smtClean="0"/>
          </a:p>
          <a:p>
            <a:pPr marL="342900" indent="-342900">
              <a:buAutoNum type="arabicParenR"/>
            </a:pPr>
            <a:endParaRPr lang="en-CA"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smtClean="0"/>
          </a:p>
          <a:p>
            <a:pPr marL="342900" indent="-342900">
              <a:buAutoNum type="arabicParenR"/>
            </a:pPr>
            <a:endParaRPr lang="en-US" dirty="0"/>
          </a:p>
        </p:txBody>
      </p:sp>
      <p:pic>
        <p:nvPicPr>
          <p:cNvPr id="2" name="Picture 1"/>
          <p:cNvPicPr>
            <a:picLocks noChangeAspect="1"/>
          </p:cNvPicPr>
          <p:nvPr/>
        </p:nvPicPr>
        <p:blipFill>
          <a:blip r:embed="rId3"/>
          <a:stretch>
            <a:fillRect/>
          </a:stretch>
        </p:blipFill>
        <p:spPr>
          <a:xfrm>
            <a:off x="5880100" y="533617"/>
            <a:ext cx="1949650" cy="5440994"/>
          </a:xfrm>
          <a:prstGeom prst="rect">
            <a:avLst/>
          </a:prstGeom>
        </p:spPr>
      </p:pic>
    </p:spTree>
    <p:extLst>
      <p:ext uri="{BB962C8B-B14F-4D97-AF65-F5344CB8AC3E}">
        <p14:creationId xmlns:p14="http://schemas.microsoft.com/office/powerpoint/2010/main" val="6577227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9888" b="9888"/>
          <a:stretch>
            <a:fillRect/>
          </a:stretch>
        </p:blipFill>
        <p:spPr>
          <a:xfrm>
            <a:off x="-203200" y="0"/>
            <a:ext cx="9347200" cy="6858000"/>
          </a:xfrm>
        </p:spPr>
      </p:pic>
      <p:sp>
        <p:nvSpPr>
          <p:cNvPr id="3" name="Title 2"/>
          <p:cNvSpPr>
            <a:spLocks noGrp="1"/>
          </p:cNvSpPr>
          <p:nvPr>
            <p:ph type="title"/>
          </p:nvPr>
        </p:nvSpPr>
        <p:spPr>
          <a:xfrm>
            <a:off x="688340" y="977900"/>
            <a:ext cx="7543800" cy="914400"/>
          </a:xfrm>
        </p:spPr>
        <p:txBody>
          <a:bodyPr/>
          <a:lstStyle/>
          <a:p>
            <a:r>
              <a:rPr lang="en-US" dirty="0" smtClean="0">
                <a:solidFill>
                  <a:srgbClr val="FD709E"/>
                </a:solidFill>
              </a:rPr>
              <a:t>4) Prologue</a:t>
            </a:r>
            <a:endParaRPr lang="en-US" dirty="0">
              <a:solidFill>
                <a:srgbClr val="FD709E"/>
              </a:solidFill>
            </a:endParaRPr>
          </a:p>
        </p:txBody>
      </p:sp>
      <p:sp>
        <p:nvSpPr>
          <p:cNvPr id="5" name="TextBox 4"/>
          <p:cNvSpPr txBox="1"/>
          <p:nvPr/>
        </p:nvSpPr>
        <p:spPr>
          <a:xfrm>
            <a:off x="688340" y="1892300"/>
            <a:ext cx="5191760" cy="2862322"/>
          </a:xfrm>
          <a:prstGeom prst="rect">
            <a:avLst/>
          </a:prstGeom>
          <a:noFill/>
        </p:spPr>
        <p:txBody>
          <a:bodyPr wrap="square" rtlCol="0">
            <a:spAutoFit/>
          </a:bodyPr>
          <a:lstStyle/>
          <a:p>
            <a:pPr marL="342900" indent="-342900">
              <a:buAutoNum type="arabicParenR"/>
            </a:pPr>
            <a:r>
              <a:rPr lang="en-US" sz="2000" dirty="0" smtClean="0"/>
              <a:t>Putting a story before the story.</a:t>
            </a:r>
          </a:p>
          <a:p>
            <a:endParaRPr lang="en-US" sz="2000" dirty="0"/>
          </a:p>
          <a:p>
            <a:r>
              <a:rPr lang="en-US" sz="2000" dirty="0" smtClean="0">
                <a:solidFill>
                  <a:srgbClr val="FD709E"/>
                </a:solidFill>
              </a:rPr>
              <a:t>Some movies that use this style are:</a:t>
            </a:r>
          </a:p>
          <a:p>
            <a:pPr marL="342900" indent="-342900">
              <a:buAutoNum type="arabicParenR"/>
            </a:pPr>
            <a:r>
              <a:rPr lang="en-CA" sz="2000" dirty="0" smtClean="0"/>
              <a:t>Lord of the Rings</a:t>
            </a:r>
          </a:p>
          <a:p>
            <a:pPr marL="342900" indent="-342900">
              <a:buAutoNum type="arabicParenR"/>
            </a:pPr>
            <a:r>
              <a:rPr lang="en-CA" sz="2000" dirty="0" smtClean="0"/>
              <a:t>Armageddon</a:t>
            </a:r>
          </a:p>
          <a:p>
            <a:pPr marL="342900" indent="-342900">
              <a:buAutoNum type="arabicParenR"/>
            </a:pPr>
            <a:r>
              <a:rPr lang="en-CA" sz="2000" dirty="0" smtClean="0"/>
              <a:t>Harry Potter and the Philosopher’s Stone</a:t>
            </a:r>
          </a:p>
          <a:p>
            <a:pPr marL="342900" indent="-342900">
              <a:buAutoNum type="arabicParenR"/>
            </a:pPr>
            <a:r>
              <a:rPr lang="en-CA" sz="2000" dirty="0" smtClean="0"/>
              <a:t>Scream</a:t>
            </a:r>
          </a:p>
          <a:p>
            <a:pPr marL="342900" indent="-342900">
              <a:buAutoNum type="arabicParenR"/>
            </a:pPr>
            <a:r>
              <a:rPr lang="en-CA" sz="2000" dirty="0" smtClean="0"/>
              <a:t>Black Panther</a:t>
            </a:r>
          </a:p>
          <a:p>
            <a:pPr marL="342900" indent="-342900">
              <a:buAutoNum type="arabicParenR"/>
            </a:pPr>
            <a:endParaRPr lang="en-CA" sz="2000" dirty="0" smtClean="0"/>
          </a:p>
        </p:txBody>
      </p:sp>
      <p:pic>
        <p:nvPicPr>
          <p:cNvPr id="2" name="Picture 1"/>
          <p:cNvPicPr>
            <a:picLocks noChangeAspect="1"/>
          </p:cNvPicPr>
          <p:nvPr/>
        </p:nvPicPr>
        <p:blipFill>
          <a:blip r:embed="rId3"/>
          <a:stretch>
            <a:fillRect/>
          </a:stretch>
        </p:blipFill>
        <p:spPr>
          <a:xfrm rot="20920764">
            <a:off x="5724383" y="2774116"/>
            <a:ext cx="2694438" cy="3228778"/>
          </a:xfrm>
          <a:prstGeom prst="rect">
            <a:avLst/>
          </a:prstGeom>
        </p:spPr>
      </p:pic>
    </p:spTree>
    <p:extLst>
      <p:ext uri="{BB962C8B-B14F-4D97-AF65-F5344CB8AC3E}">
        <p14:creationId xmlns:p14="http://schemas.microsoft.com/office/powerpoint/2010/main" val="39225265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721</TotalTime>
  <Words>1316</Words>
  <Application>Microsoft Macintosh PowerPoint</Application>
  <PresentationFormat>On-screen Show (4:3)</PresentationFormat>
  <Paragraphs>205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Elemental</vt:lpstr>
      <vt:lpstr>Good      Beginnings</vt:lpstr>
      <vt:lpstr>Have you ever heard or used a bad pickup line?</vt:lpstr>
      <vt:lpstr>As bad as these lines are, IF they succeed in making your “target” laugh, it will put them at ease. This gives you a better chance of getting their number.</vt:lpstr>
      <vt:lpstr>Why are beginnings important?</vt:lpstr>
      <vt:lpstr>There are lots of different ways to  begin a  story…</vt:lpstr>
      <vt:lpstr>1) In Medias Res</vt:lpstr>
      <vt:lpstr>2) Frame Story</vt:lpstr>
      <vt:lpstr>3) Ab Ovum</vt:lpstr>
      <vt:lpstr>4) Prologue</vt:lpstr>
      <vt:lpstr> Where does each type  of story begin in this    timeline? </vt:lpstr>
      <vt:lpstr>In Medias Res</vt:lpstr>
      <vt:lpstr>Frame Story</vt:lpstr>
      <vt:lpstr>Prologue</vt:lpstr>
      <vt:lpstr>Ab Ovum</vt:lpstr>
      <vt:lpstr>Ab Ovum</vt:lpstr>
      <vt:lpstr>One you’ve figured out where you’re starting…</vt:lpstr>
      <vt:lpstr>PowerPoint Presentation</vt:lpstr>
      <vt:lpstr>PowerPoint Presentation</vt:lpstr>
      <vt:lpstr>Good      Endings</vt:lpstr>
      <vt:lpstr>Ending a story  can be tough.</vt:lpstr>
      <vt:lpstr>Here are a few  ways to end  your story…</vt:lpstr>
      <vt:lpstr>1) Frame Story</vt:lpstr>
      <vt:lpstr>2) Epilogue</vt:lpstr>
      <vt:lpstr>3) Deus Ex Machina</vt:lpstr>
      <vt:lpstr>4) Catharsis</vt:lpstr>
      <vt:lpstr>One thing to keep in mind is that your reader is looking for some form of catharsis within all of  these options.  </vt:lpstr>
      <vt:lpstr>If you don’t give them this, be prepared to give them something GOOD.</vt:lpstr>
      <vt:lpstr>5) Indeterminate Ending</vt:lpstr>
      <vt:lpstr>Have Fun!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Introductions</dc:title>
  <dc:creator>Kristina Andres</dc:creator>
  <cp:lastModifiedBy>Kristina Andres</cp:lastModifiedBy>
  <cp:revision>41</cp:revision>
  <dcterms:created xsi:type="dcterms:W3CDTF">2018-06-01T08:26:37Z</dcterms:created>
  <dcterms:modified xsi:type="dcterms:W3CDTF">2018-06-02T07:55:21Z</dcterms:modified>
</cp:coreProperties>
</file>